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6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609" r:id="rId3"/>
    <p:sldId id="1845" r:id="rId5"/>
    <p:sldId id="1899" r:id="rId6"/>
    <p:sldId id="1902" r:id="rId7"/>
    <p:sldId id="10986" r:id="rId8"/>
    <p:sldId id="11079" r:id="rId9"/>
    <p:sldId id="11080" r:id="rId10"/>
    <p:sldId id="1904" r:id="rId11"/>
    <p:sldId id="1866" r:id="rId12"/>
    <p:sldId id="10970" r:id="rId13"/>
    <p:sldId id="1905" r:id="rId14"/>
    <p:sldId id="11029" r:id="rId15"/>
    <p:sldId id="10989" r:id="rId16"/>
    <p:sldId id="11106" r:id="rId17"/>
    <p:sldId id="10990" r:id="rId18"/>
    <p:sldId id="11000" r:id="rId19"/>
    <p:sldId id="11012" r:id="rId20"/>
    <p:sldId id="10991" r:id="rId21"/>
    <p:sldId id="10992" r:id="rId22"/>
    <p:sldId id="10993" r:id="rId23"/>
    <p:sldId id="10994" r:id="rId24"/>
    <p:sldId id="11001" r:id="rId25"/>
    <p:sldId id="11002" r:id="rId26"/>
    <p:sldId id="11003" r:id="rId27"/>
    <p:sldId id="11118" r:id="rId28"/>
    <p:sldId id="11107" r:id="rId29"/>
  </p:sldIdLst>
  <p:sldSz cx="12192000" cy="6858000"/>
  <p:notesSz cx="6858000" cy="9144000"/>
  <p:custDataLst>
    <p:tags r:id="rId35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608330" lvl="1" indent="-15113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1217930" lvl="2" indent="-30353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827530" lvl="3" indent="-45593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2437130" lvl="4" indent="-60833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lvl="5" indent="-60833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lvl="6" indent="-60833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lvl="7" indent="-60833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lvl="8" indent="-60833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ki" initials="y" lastIdx="1" clrIdx="0"/>
  <p:cmAuthor id="2" name="作者" initials="A" lastIdx="0" clrIdx="1"/>
  <p:cmAuthor id="3" name="Auth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67B4"/>
    <a:srgbClr val="000000"/>
    <a:srgbClr val="5B9BD5"/>
    <a:srgbClr val="BDD7EE"/>
    <a:srgbClr val="AFABAB"/>
    <a:srgbClr val="9DC3E6"/>
    <a:srgbClr val="EFC6AA"/>
    <a:srgbClr val="D6DCE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94805"/>
  </p:normalViewPr>
  <p:slideViewPr>
    <p:cSldViewPr showGuides="1">
      <p:cViewPr varScale="1">
        <p:scale>
          <a:sx n="123" d="100"/>
          <a:sy n="123" d="100"/>
        </p:scale>
        <p:origin x="210" y="114"/>
      </p:cViewPr>
      <p:guideLst>
        <p:guide orient="horz" pos="1925"/>
        <p:guide pos="40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5" d="100"/>
        <a:sy n="65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7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7D8F7B4-C01B-48F4-A5AC-9F505AFF5B6B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49" name="Rectangle 5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833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793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753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713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67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2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sz="1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sz="1600" dirty="0">
              <a:ea typeface="宋体" panose="02010600030101010101" pitchFamily="2" charset="-122"/>
            </a:endParaRPr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sz="1600" dirty="0">
              <a:ea typeface="宋体" panose="02010600030101010101" pitchFamily="2" charset="-122"/>
            </a:endParaRPr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sz="1600" dirty="0">
              <a:ea typeface="宋体" panose="02010600030101010101" pitchFamily="2" charset="-122"/>
            </a:endParaRPr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sz="1600" dirty="0">
              <a:ea typeface="宋体" panose="02010600030101010101" pitchFamily="2" charset="-122"/>
            </a:endParaRPr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5F07B-B693-4ECD-9F3D-C8B28EA750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sz="1600" dirty="0">
              <a:ea typeface="宋体" panose="02010600030101010101" pitchFamily="2" charset="-122"/>
            </a:endParaRPr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sz="1600" dirty="0">
              <a:ea typeface="宋体" panose="02010600030101010101" pitchFamily="2" charset="-122"/>
            </a:endParaRPr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sz="1600" dirty="0">
              <a:ea typeface="宋体" panose="02010600030101010101" pitchFamily="2" charset="-122"/>
            </a:endParaRPr>
          </a:p>
        </p:txBody>
      </p:sp>
      <p:sp>
        <p:nvSpPr>
          <p:cNvPr id="5325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28"/>
          <p:cNvSpPr/>
          <p:nvPr userDrawn="1"/>
        </p:nvSpPr>
        <p:spPr>
          <a:xfrm>
            <a:off x="0" y="6678613"/>
            <a:ext cx="12192000" cy="203200"/>
          </a:xfrm>
          <a:prstGeom prst="rect">
            <a:avLst/>
          </a:prstGeom>
          <a:solidFill>
            <a:srgbClr val="0067B4"/>
          </a:solidFill>
          <a:ln w="9525">
            <a:noFill/>
          </a:ln>
        </p:spPr>
        <p:txBody>
          <a:bodyPr lIns="121856" tIns="60928" rIns="121856" bIns="60928" anchor="ctr"/>
          <a:lstStyle/>
          <a:p>
            <a:pPr lvl="0" algn="ctr" defTabSz="1217930"/>
            <a:endParaRPr lang="zh-CN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1" name="组合 39"/>
          <p:cNvGrpSpPr/>
          <p:nvPr userDrawn="1"/>
        </p:nvGrpSpPr>
        <p:grpSpPr>
          <a:xfrm>
            <a:off x="296863" y="1588"/>
            <a:ext cx="1125537" cy="889000"/>
            <a:chOff x="362826" y="794"/>
            <a:chExt cx="1810380" cy="1428750"/>
          </a:xfrm>
        </p:grpSpPr>
        <p:sp>
          <p:nvSpPr>
            <p:cNvPr id="4" name="平行四边形 3"/>
            <p:cNvSpPr/>
            <p:nvPr/>
          </p:nvSpPr>
          <p:spPr>
            <a:xfrm>
              <a:off x="362826" y="794"/>
              <a:ext cx="1391618" cy="1428750"/>
            </a:xfrm>
            <a:prstGeom prst="parallelogram">
              <a:avLst>
                <a:gd name="adj" fmla="val 35242"/>
              </a:avLst>
            </a:prstGeom>
            <a:solidFill>
              <a:srgbClr val="004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435266" y="669245"/>
              <a:ext cx="737940" cy="760299"/>
            </a:xfrm>
            <a:prstGeom prst="parallelogram">
              <a:avLst>
                <a:gd name="adj" fmla="val 3524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  <p:sp>
        <p:nvSpPr>
          <p:cNvPr id="6" name="平行四边形 5"/>
          <p:cNvSpPr/>
          <p:nvPr userDrawn="1"/>
        </p:nvSpPr>
        <p:spPr>
          <a:xfrm>
            <a:off x="6299200" y="0"/>
            <a:ext cx="347663" cy="357188"/>
          </a:xfrm>
          <a:prstGeom prst="parallelogram">
            <a:avLst>
              <a:gd name="adj" fmla="val 35242"/>
            </a:avLst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7" name="平行四边形 23"/>
          <p:cNvSpPr/>
          <p:nvPr userDrawn="1"/>
        </p:nvSpPr>
        <p:spPr>
          <a:xfrm>
            <a:off x="6472238" y="-6350"/>
            <a:ext cx="5724525" cy="827088"/>
          </a:xfrm>
          <a:custGeom>
            <a:avLst/>
            <a:gdLst>
              <a:gd name="connsiteX0" fmla="*/ 0 w 4594079"/>
              <a:gd name="connsiteY0" fmla="*/ 615222 h 615222"/>
              <a:gd name="connsiteX1" fmla="*/ 216817 w 4594079"/>
              <a:gd name="connsiteY1" fmla="*/ 0 h 615222"/>
              <a:gd name="connsiteX2" fmla="*/ 4594079 w 4594079"/>
              <a:gd name="connsiteY2" fmla="*/ 0 h 615222"/>
              <a:gd name="connsiteX3" fmla="*/ 4377262 w 4594079"/>
              <a:gd name="connsiteY3" fmla="*/ 615222 h 615222"/>
              <a:gd name="connsiteX4" fmla="*/ 0 w 4594079"/>
              <a:gd name="connsiteY4" fmla="*/ 615222 h 615222"/>
              <a:gd name="connsiteX0-1" fmla="*/ 0 w 4594079"/>
              <a:gd name="connsiteY0-2" fmla="*/ 615222 h 615222"/>
              <a:gd name="connsiteX1-3" fmla="*/ 216817 w 4594079"/>
              <a:gd name="connsiteY1-4" fmla="*/ 0 h 615222"/>
              <a:gd name="connsiteX2-5" fmla="*/ 4594079 w 4594079"/>
              <a:gd name="connsiteY2-6" fmla="*/ 0 h 615222"/>
              <a:gd name="connsiteX3-7" fmla="*/ 4291537 w 4594079"/>
              <a:gd name="connsiteY3-8" fmla="*/ 615222 h 615222"/>
              <a:gd name="connsiteX4-9" fmla="*/ 0 w 4594079"/>
              <a:gd name="connsiteY4-10" fmla="*/ 615222 h 615222"/>
              <a:gd name="connsiteX0-11" fmla="*/ 0 w 4291537"/>
              <a:gd name="connsiteY0-12" fmla="*/ 615222 h 615222"/>
              <a:gd name="connsiteX1-13" fmla="*/ 216817 w 4291537"/>
              <a:gd name="connsiteY1-14" fmla="*/ 0 h 615222"/>
              <a:gd name="connsiteX2-15" fmla="*/ 4236892 w 4291537"/>
              <a:gd name="connsiteY2-16" fmla="*/ 9526 h 615222"/>
              <a:gd name="connsiteX3-17" fmla="*/ 4291537 w 4291537"/>
              <a:gd name="connsiteY3-18" fmla="*/ 615222 h 615222"/>
              <a:gd name="connsiteX4-19" fmla="*/ 0 w 4291537"/>
              <a:gd name="connsiteY4-20" fmla="*/ 615222 h 615222"/>
              <a:gd name="connsiteX0-21" fmla="*/ 0 w 4291661"/>
              <a:gd name="connsiteY0-22" fmla="*/ 615222 h 615222"/>
              <a:gd name="connsiteX1-23" fmla="*/ 216817 w 4291661"/>
              <a:gd name="connsiteY1-24" fmla="*/ 0 h 615222"/>
              <a:gd name="connsiteX2-25" fmla="*/ 4291661 w 4291661"/>
              <a:gd name="connsiteY2-26" fmla="*/ 2382 h 615222"/>
              <a:gd name="connsiteX3-27" fmla="*/ 4291537 w 4291661"/>
              <a:gd name="connsiteY3-28" fmla="*/ 615222 h 615222"/>
              <a:gd name="connsiteX4-29" fmla="*/ 0 w 4291661"/>
              <a:gd name="connsiteY4-30" fmla="*/ 615222 h 615222"/>
              <a:gd name="connsiteX0-31" fmla="*/ 0 w 4291661"/>
              <a:gd name="connsiteY0-32" fmla="*/ 615222 h 615222"/>
              <a:gd name="connsiteX1-33" fmla="*/ 216817 w 4291661"/>
              <a:gd name="connsiteY1-34" fmla="*/ 0 h 615222"/>
              <a:gd name="connsiteX2-35" fmla="*/ 4291661 w 4291661"/>
              <a:gd name="connsiteY2-36" fmla="*/ 2382 h 615222"/>
              <a:gd name="connsiteX3-37" fmla="*/ 4291537 w 4291661"/>
              <a:gd name="connsiteY3-38" fmla="*/ 615222 h 615222"/>
              <a:gd name="connsiteX4-39" fmla="*/ 0 w 4291661"/>
              <a:gd name="connsiteY4-40" fmla="*/ 615222 h 615222"/>
              <a:gd name="connsiteX0-41" fmla="*/ 0 w 4291661"/>
              <a:gd name="connsiteY0-42" fmla="*/ 617603 h 617603"/>
              <a:gd name="connsiteX1-43" fmla="*/ 216817 w 4291661"/>
              <a:gd name="connsiteY1-44" fmla="*/ 2381 h 617603"/>
              <a:gd name="connsiteX2-45" fmla="*/ 4291661 w 4291661"/>
              <a:gd name="connsiteY2-46" fmla="*/ 0 h 617603"/>
              <a:gd name="connsiteX3-47" fmla="*/ 4291537 w 4291661"/>
              <a:gd name="connsiteY3-48" fmla="*/ 617603 h 617603"/>
              <a:gd name="connsiteX4-49" fmla="*/ 0 w 4291661"/>
              <a:gd name="connsiteY4-50" fmla="*/ 617603 h 617603"/>
              <a:gd name="connsiteX0-51" fmla="*/ 0 w 4293918"/>
              <a:gd name="connsiteY0-52" fmla="*/ 617603 h 619985"/>
              <a:gd name="connsiteX1-53" fmla="*/ 216817 w 4293918"/>
              <a:gd name="connsiteY1-54" fmla="*/ 2381 h 619985"/>
              <a:gd name="connsiteX2-55" fmla="*/ 4291661 w 4293918"/>
              <a:gd name="connsiteY2-56" fmla="*/ 0 h 619985"/>
              <a:gd name="connsiteX3-57" fmla="*/ 4293918 w 4293918"/>
              <a:gd name="connsiteY3-58" fmla="*/ 619985 h 619985"/>
              <a:gd name="connsiteX4-59" fmla="*/ 0 w 4293918"/>
              <a:gd name="connsiteY4-60" fmla="*/ 617603 h 6199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93918" h="619985">
                <a:moveTo>
                  <a:pt x="0" y="617603"/>
                </a:moveTo>
                <a:lnTo>
                  <a:pt x="216817" y="2381"/>
                </a:lnTo>
                <a:lnTo>
                  <a:pt x="4291661" y="0"/>
                </a:lnTo>
                <a:cubicBezTo>
                  <a:pt x="4291620" y="204280"/>
                  <a:pt x="4293959" y="415705"/>
                  <a:pt x="4293918" y="619985"/>
                </a:cubicBezTo>
                <a:lnTo>
                  <a:pt x="0" y="617603"/>
                </a:lnTo>
                <a:close/>
              </a:path>
            </a:pathLst>
          </a:cu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98451" y="990600"/>
            <a:ext cx="11891963" cy="0"/>
          </a:xfrm>
          <a:prstGeom prst="line">
            <a:avLst/>
          </a:prstGeom>
          <a:ln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28"/>
          <p:cNvSpPr/>
          <p:nvPr userDrawn="1"/>
        </p:nvSpPr>
        <p:spPr>
          <a:xfrm>
            <a:off x="0" y="6678613"/>
            <a:ext cx="12192000" cy="203200"/>
          </a:xfrm>
          <a:prstGeom prst="rect">
            <a:avLst/>
          </a:prstGeom>
          <a:solidFill>
            <a:srgbClr val="0067B4"/>
          </a:solidFill>
          <a:ln w="9525">
            <a:noFill/>
          </a:ln>
        </p:spPr>
        <p:txBody>
          <a:bodyPr lIns="121856" tIns="60928" rIns="121856" bIns="60928" anchor="ctr"/>
          <a:lstStyle/>
          <a:p>
            <a:pPr lvl="0" algn="ctr" defTabSz="1217930"/>
            <a:endParaRPr lang="zh-CN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1" name="组合 39"/>
          <p:cNvGrpSpPr/>
          <p:nvPr userDrawn="1"/>
        </p:nvGrpSpPr>
        <p:grpSpPr>
          <a:xfrm>
            <a:off x="296863" y="1588"/>
            <a:ext cx="1125537" cy="889000"/>
            <a:chOff x="362826" y="794"/>
            <a:chExt cx="1810380" cy="1428750"/>
          </a:xfrm>
        </p:grpSpPr>
        <p:sp>
          <p:nvSpPr>
            <p:cNvPr id="4" name="平行四边形 3"/>
            <p:cNvSpPr/>
            <p:nvPr/>
          </p:nvSpPr>
          <p:spPr>
            <a:xfrm>
              <a:off x="362826" y="794"/>
              <a:ext cx="1391618" cy="1428750"/>
            </a:xfrm>
            <a:prstGeom prst="parallelogram">
              <a:avLst>
                <a:gd name="adj" fmla="val 35242"/>
              </a:avLst>
            </a:prstGeom>
            <a:solidFill>
              <a:srgbClr val="004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435266" y="669245"/>
              <a:ext cx="737940" cy="760299"/>
            </a:xfrm>
            <a:prstGeom prst="parallelogram">
              <a:avLst>
                <a:gd name="adj" fmla="val 3524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  <p:sp>
        <p:nvSpPr>
          <p:cNvPr id="6" name="平行四边形 5"/>
          <p:cNvSpPr/>
          <p:nvPr userDrawn="1"/>
        </p:nvSpPr>
        <p:spPr>
          <a:xfrm>
            <a:off x="6299200" y="0"/>
            <a:ext cx="347663" cy="357188"/>
          </a:xfrm>
          <a:prstGeom prst="parallelogram">
            <a:avLst>
              <a:gd name="adj" fmla="val 35242"/>
            </a:avLst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7" name="平行四边形 23"/>
          <p:cNvSpPr/>
          <p:nvPr userDrawn="1"/>
        </p:nvSpPr>
        <p:spPr>
          <a:xfrm>
            <a:off x="6472238" y="-6350"/>
            <a:ext cx="5724525" cy="827088"/>
          </a:xfrm>
          <a:custGeom>
            <a:avLst/>
            <a:gdLst>
              <a:gd name="connsiteX0" fmla="*/ 0 w 4594079"/>
              <a:gd name="connsiteY0" fmla="*/ 615222 h 615222"/>
              <a:gd name="connsiteX1" fmla="*/ 216817 w 4594079"/>
              <a:gd name="connsiteY1" fmla="*/ 0 h 615222"/>
              <a:gd name="connsiteX2" fmla="*/ 4594079 w 4594079"/>
              <a:gd name="connsiteY2" fmla="*/ 0 h 615222"/>
              <a:gd name="connsiteX3" fmla="*/ 4377262 w 4594079"/>
              <a:gd name="connsiteY3" fmla="*/ 615222 h 615222"/>
              <a:gd name="connsiteX4" fmla="*/ 0 w 4594079"/>
              <a:gd name="connsiteY4" fmla="*/ 615222 h 615222"/>
              <a:gd name="connsiteX0-1" fmla="*/ 0 w 4594079"/>
              <a:gd name="connsiteY0-2" fmla="*/ 615222 h 615222"/>
              <a:gd name="connsiteX1-3" fmla="*/ 216817 w 4594079"/>
              <a:gd name="connsiteY1-4" fmla="*/ 0 h 615222"/>
              <a:gd name="connsiteX2-5" fmla="*/ 4594079 w 4594079"/>
              <a:gd name="connsiteY2-6" fmla="*/ 0 h 615222"/>
              <a:gd name="connsiteX3-7" fmla="*/ 4291537 w 4594079"/>
              <a:gd name="connsiteY3-8" fmla="*/ 615222 h 615222"/>
              <a:gd name="connsiteX4-9" fmla="*/ 0 w 4594079"/>
              <a:gd name="connsiteY4-10" fmla="*/ 615222 h 615222"/>
              <a:gd name="connsiteX0-11" fmla="*/ 0 w 4291537"/>
              <a:gd name="connsiteY0-12" fmla="*/ 615222 h 615222"/>
              <a:gd name="connsiteX1-13" fmla="*/ 216817 w 4291537"/>
              <a:gd name="connsiteY1-14" fmla="*/ 0 h 615222"/>
              <a:gd name="connsiteX2-15" fmla="*/ 4236892 w 4291537"/>
              <a:gd name="connsiteY2-16" fmla="*/ 9526 h 615222"/>
              <a:gd name="connsiteX3-17" fmla="*/ 4291537 w 4291537"/>
              <a:gd name="connsiteY3-18" fmla="*/ 615222 h 615222"/>
              <a:gd name="connsiteX4-19" fmla="*/ 0 w 4291537"/>
              <a:gd name="connsiteY4-20" fmla="*/ 615222 h 615222"/>
              <a:gd name="connsiteX0-21" fmla="*/ 0 w 4291661"/>
              <a:gd name="connsiteY0-22" fmla="*/ 615222 h 615222"/>
              <a:gd name="connsiteX1-23" fmla="*/ 216817 w 4291661"/>
              <a:gd name="connsiteY1-24" fmla="*/ 0 h 615222"/>
              <a:gd name="connsiteX2-25" fmla="*/ 4291661 w 4291661"/>
              <a:gd name="connsiteY2-26" fmla="*/ 2382 h 615222"/>
              <a:gd name="connsiteX3-27" fmla="*/ 4291537 w 4291661"/>
              <a:gd name="connsiteY3-28" fmla="*/ 615222 h 615222"/>
              <a:gd name="connsiteX4-29" fmla="*/ 0 w 4291661"/>
              <a:gd name="connsiteY4-30" fmla="*/ 615222 h 615222"/>
              <a:gd name="connsiteX0-31" fmla="*/ 0 w 4291661"/>
              <a:gd name="connsiteY0-32" fmla="*/ 615222 h 615222"/>
              <a:gd name="connsiteX1-33" fmla="*/ 216817 w 4291661"/>
              <a:gd name="connsiteY1-34" fmla="*/ 0 h 615222"/>
              <a:gd name="connsiteX2-35" fmla="*/ 4291661 w 4291661"/>
              <a:gd name="connsiteY2-36" fmla="*/ 2382 h 615222"/>
              <a:gd name="connsiteX3-37" fmla="*/ 4291537 w 4291661"/>
              <a:gd name="connsiteY3-38" fmla="*/ 615222 h 615222"/>
              <a:gd name="connsiteX4-39" fmla="*/ 0 w 4291661"/>
              <a:gd name="connsiteY4-40" fmla="*/ 615222 h 615222"/>
              <a:gd name="connsiteX0-41" fmla="*/ 0 w 4291661"/>
              <a:gd name="connsiteY0-42" fmla="*/ 617603 h 617603"/>
              <a:gd name="connsiteX1-43" fmla="*/ 216817 w 4291661"/>
              <a:gd name="connsiteY1-44" fmla="*/ 2381 h 617603"/>
              <a:gd name="connsiteX2-45" fmla="*/ 4291661 w 4291661"/>
              <a:gd name="connsiteY2-46" fmla="*/ 0 h 617603"/>
              <a:gd name="connsiteX3-47" fmla="*/ 4291537 w 4291661"/>
              <a:gd name="connsiteY3-48" fmla="*/ 617603 h 617603"/>
              <a:gd name="connsiteX4-49" fmla="*/ 0 w 4291661"/>
              <a:gd name="connsiteY4-50" fmla="*/ 617603 h 617603"/>
              <a:gd name="connsiteX0-51" fmla="*/ 0 w 4293918"/>
              <a:gd name="connsiteY0-52" fmla="*/ 617603 h 619985"/>
              <a:gd name="connsiteX1-53" fmla="*/ 216817 w 4293918"/>
              <a:gd name="connsiteY1-54" fmla="*/ 2381 h 619985"/>
              <a:gd name="connsiteX2-55" fmla="*/ 4291661 w 4293918"/>
              <a:gd name="connsiteY2-56" fmla="*/ 0 h 619985"/>
              <a:gd name="connsiteX3-57" fmla="*/ 4293918 w 4293918"/>
              <a:gd name="connsiteY3-58" fmla="*/ 619985 h 619985"/>
              <a:gd name="connsiteX4-59" fmla="*/ 0 w 4293918"/>
              <a:gd name="connsiteY4-60" fmla="*/ 617603 h 6199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93918" h="619985">
                <a:moveTo>
                  <a:pt x="0" y="617603"/>
                </a:moveTo>
                <a:lnTo>
                  <a:pt x="216817" y="2381"/>
                </a:lnTo>
                <a:lnTo>
                  <a:pt x="4291661" y="0"/>
                </a:lnTo>
                <a:cubicBezTo>
                  <a:pt x="4291620" y="204280"/>
                  <a:pt x="4293959" y="415705"/>
                  <a:pt x="4293918" y="619985"/>
                </a:cubicBezTo>
                <a:lnTo>
                  <a:pt x="0" y="617603"/>
                </a:lnTo>
                <a:close/>
              </a:path>
            </a:pathLst>
          </a:cu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98451" y="990600"/>
            <a:ext cx="11891963" cy="0"/>
          </a:xfrm>
          <a:prstGeom prst="line">
            <a:avLst/>
          </a:prstGeom>
          <a:ln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28"/>
          <p:cNvSpPr/>
          <p:nvPr userDrawn="1"/>
        </p:nvSpPr>
        <p:spPr>
          <a:xfrm>
            <a:off x="0" y="6678613"/>
            <a:ext cx="12192000" cy="203200"/>
          </a:xfrm>
          <a:prstGeom prst="rect">
            <a:avLst/>
          </a:prstGeom>
          <a:solidFill>
            <a:srgbClr val="0067B4"/>
          </a:solidFill>
          <a:ln w="9525">
            <a:noFill/>
          </a:ln>
        </p:spPr>
        <p:txBody>
          <a:bodyPr lIns="121856" tIns="60928" rIns="121856" bIns="60928" anchor="ctr"/>
          <a:lstStyle/>
          <a:p>
            <a:pPr lvl="0" algn="ctr" defTabSz="1217930"/>
            <a:endParaRPr lang="zh-CN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51" name="组合 39"/>
          <p:cNvGrpSpPr/>
          <p:nvPr userDrawn="1"/>
        </p:nvGrpSpPr>
        <p:grpSpPr>
          <a:xfrm>
            <a:off x="296863" y="1588"/>
            <a:ext cx="1125537" cy="889000"/>
            <a:chOff x="362826" y="794"/>
            <a:chExt cx="1810380" cy="1428750"/>
          </a:xfrm>
        </p:grpSpPr>
        <p:sp>
          <p:nvSpPr>
            <p:cNvPr id="4" name="平行四边形 3"/>
            <p:cNvSpPr/>
            <p:nvPr/>
          </p:nvSpPr>
          <p:spPr>
            <a:xfrm>
              <a:off x="362826" y="794"/>
              <a:ext cx="1391618" cy="1428750"/>
            </a:xfrm>
            <a:prstGeom prst="parallelogram">
              <a:avLst>
                <a:gd name="adj" fmla="val 35242"/>
              </a:avLst>
            </a:prstGeom>
            <a:solidFill>
              <a:srgbClr val="004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435266" y="669245"/>
              <a:ext cx="737940" cy="760299"/>
            </a:xfrm>
            <a:prstGeom prst="parallelogram">
              <a:avLst>
                <a:gd name="adj" fmla="val 3524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  <p:sp>
        <p:nvSpPr>
          <p:cNvPr id="6" name="平行四边形 5"/>
          <p:cNvSpPr/>
          <p:nvPr userDrawn="1"/>
        </p:nvSpPr>
        <p:spPr>
          <a:xfrm>
            <a:off x="6299200" y="0"/>
            <a:ext cx="347663" cy="357188"/>
          </a:xfrm>
          <a:prstGeom prst="parallelogram">
            <a:avLst>
              <a:gd name="adj" fmla="val 35242"/>
            </a:avLst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7" name="平行四边形 23"/>
          <p:cNvSpPr/>
          <p:nvPr userDrawn="1"/>
        </p:nvSpPr>
        <p:spPr>
          <a:xfrm>
            <a:off x="6472238" y="-6350"/>
            <a:ext cx="5724525" cy="827088"/>
          </a:xfrm>
          <a:custGeom>
            <a:avLst/>
            <a:gdLst>
              <a:gd name="connsiteX0" fmla="*/ 0 w 4594079"/>
              <a:gd name="connsiteY0" fmla="*/ 615222 h 615222"/>
              <a:gd name="connsiteX1" fmla="*/ 216817 w 4594079"/>
              <a:gd name="connsiteY1" fmla="*/ 0 h 615222"/>
              <a:gd name="connsiteX2" fmla="*/ 4594079 w 4594079"/>
              <a:gd name="connsiteY2" fmla="*/ 0 h 615222"/>
              <a:gd name="connsiteX3" fmla="*/ 4377262 w 4594079"/>
              <a:gd name="connsiteY3" fmla="*/ 615222 h 615222"/>
              <a:gd name="connsiteX4" fmla="*/ 0 w 4594079"/>
              <a:gd name="connsiteY4" fmla="*/ 615222 h 615222"/>
              <a:gd name="connsiteX0-1" fmla="*/ 0 w 4594079"/>
              <a:gd name="connsiteY0-2" fmla="*/ 615222 h 615222"/>
              <a:gd name="connsiteX1-3" fmla="*/ 216817 w 4594079"/>
              <a:gd name="connsiteY1-4" fmla="*/ 0 h 615222"/>
              <a:gd name="connsiteX2-5" fmla="*/ 4594079 w 4594079"/>
              <a:gd name="connsiteY2-6" fmla="*/ 0 h 615222"/>
              <a:gd name="connsiteX3-7" fmla="*/ 4291537 w 4594079"/>
              <a:gd name="connsiteY3-8" fmla="*/ 615222 h 615222"/>
              <a:gd name="connsiteX4-9" fmla="*/ 0 w 4594079"/>
              <a:gd name="connsiteY4-10" fmla="*/ 615222 h 615222"/>
              <a:gd name="connsiteX0-11" fmla="*/ 0 w 4291537"/>
              <a:gd name="connsiteY0-12" fmla="*/ 615222 h 615222"/>
              <a:gd name="connsiteX1-13" fmla="*/ 216817 w 4291537"/>
              <a:gd name="connsiteY1-14" fmla="*/ 0 h 615222"/>
              <a:gd name="connsiteX2-15" fmla="*/ 4236892 w 4291537"/>
              <a:gd name="connsiteY2-16" fmla="*/ 9526 h 615222"/>
              <a:gd name="connsiteX3-17" fmla="*/ 4291537 w 4291537"/>
              <a:gd name="connsiteY3-18" fmla="*/ 615222 h 615222"/>
              <a:gd name="connsiteX4-19" fmla="*/ 0 w 4291537"/>
              <a:gd name="connsiteY4-20" fmla="*/ 615222 h 615222"/>
              <a:gd name="connsiteX0-21" fmla="*/ 0 w 4291661"/>
              <a:gd name="connsiteY0-22" fmla="*/ 615222 h 615222"/>
              <a:gd name="connsiteX1-23" fmla="*/ 216817 w 4291661"/>
              <a:gd name="connsiteY1-24" fmla="*/ 0 h 615222"/>
              <a:gd name="connsiteX2-25" fmla="*/ 4291661 w 4291661"/>
              <a:gd name="connsiteY2-26" fmla="*/ 2382 h 615222"/>
              <a:gd name="connsiteX3-27" fmla="*/ 4291537 w 4291661"/>
              <a:gd name="connsiteY3-28" fmla="*/ 615222 h 615222"/>
              <a:gd name="connsiteX4-29" fmla="*/ 0 w 4291661"/>
              <a:gd name="connsiteY4-30" fmla="*/ 615222 h 615222"/>
              <a:gd name="connsiteX0-31" fmla="*/ 0 w 4291661"/>
              <a:gd name="connsiteY0-32" fmla="*/ 615222 h 615222"/>
              <a:gd name="connsiteX1-33" fmla="*/ 216817 w 4291661"/>
              <a:gd name="connsiteY1-34" fmla="*/ 0 h 615222"/>
              <a:gd name="connsiteX2-35" fmla="*/ 4291661 w 4291661"/>
              <a:gd name="connsiteY2-36" fmla="*/ 2382 h 615222"/>
              <a:gd name="connsiteX3-37" fmla="*/ 4291537 w 4291661"/>
              <a:gd name="connsiteY3-38" fmla="*/ 615222 h 615222"/>
              <a:gd name="connsiteX4-39" fmla="*/ 0 w 4291661"/>
              <a:gd name="connsiteY4-40" fmla="*/ 615222 h 615222"/>
              <a:gd name="connsiteX0-41" fmla="*/ 0 w 4291661"/>
              <a:gd name="connsiteY0-42" fmla="*/ 617603 h 617603"/>
              <a:gd name="connsiteX1-43" fmla="*/ 216817 w 4291661"/>
              <a:gd name="connsiteY1-44" fmla="*/ 2381 h 617603"/>
              <a:gd name="connsiteX2-45" fmla="*/ 4291661 w 4291661"/>
              <a:gd name="connsiteY2-46" fmla="*/ 0 h 617603"/>
              <a:gd name="connsiteX3-47" fmla="*/ 4291537 w 4291661"/>
              <a:gd name="connsiteY3-48" fmla="*/ 617603 h 617603"/>
              <a:gd name="connsiteX4-49" fmla="*/ 0 w 4291661"/>
              <a:gd name="connsiteY4-50" fmla="*/ 617603 h 617603"/>
              <a:gd name="connsiteX0-51" fmla="*/ 0 w 4293918"/>
              <a:gd name="connsiteY0-52" fmla="*/ 617603 h 619985"/>
              <a:gd name="connsiteX1-53" fmla="*/ 216817 w 4293918"/>
              <a:gd name="connsiteY1-54" fmla="*/ 2381 h 619985"/>
              <a:gd name="connsiteX2-55" fmla="*/ 4291661 w 4293918"/>
              <a:gd name="connsiteY2-56" fmla="*/ 0 h 619985"/>
              <a:gd name="connsiteX3-57" fmla="*/ 4293918 w 4293918"/>
              <a:gd name="connsiteY3-58" fmla="*/ 619985 h 619985"/>
              <a:gd name="connsiteX4-59" fmla="*/ 0 w 4293918"/>
              <a:gd name="connsiteY4-60" fmla="*/ 617603 h 6199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93918" h="619985">
                <a:moveTo>
                  <a:pt x="0" y="617603"/>
                </a:moveTo>
                <a:lnTo>
                  <a:pt x="216817" y="2381"/>
                </a:lnTo>
                <a:lnTo>
                  <a:pt x="4291661" y="0"/>
                </a:lnTo>
                <a:cubicBezTo>
                  <a:pt x="4291620" y="204280"/>
                  <a:pt x="4293959" y="415705"/>
                  <a:pt x="4293918" y="619985"/>
                </a:cubicBezTo>
                <a:lnTo>
                  <a:pt x="0" y="617603"/>
                </a:lnTo>
                <a:close/>
              </a:path>
            </a:pathLst>
          </a:cu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98451" y="990600"/>
            <a:ext cx="11891963" cy="0"/>
          </a:xfrm>
          <a:prstGeom prst="line">
            <a:avLst/>
          </a:prstGeom>
          <a:ln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31"/>
          <p:cNvSpPr/>
          <p:nvPr userDrawn="1"/>
        </p:nvSpPr>
        <p:spPr>
          <a:xfrm>
            <a:off x="6819901" y="162560"/>
            <a:ext cx="5166359" cy="489585"/>
          </a:xfrm>
          <a:prstGeom prst="rect">
            <a:avLst/>
          </a:prstGeom>
          <a:noFill/>
          <a:ln w="9525">
            <a:noFill/>
          </a:ln>
        </p:spPr>
        <p:txBody>
          <a:bodyPr wrap="square" lIns="121856" tIns="60928" rIns="121856" bIns="60928">
            <a:spAutoFit/>
          </a:bodyPr>
          <a:lstStyle/>
          <a:p>
            <a:pPr algn="ctr" defTabSz="1217930" eaLnBrk="1" hangingPunct="1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实施建议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0813" y="152400"/>
            <a:ext cx="723900" cy="671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rd"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5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cover dir="rd"/>
  </p:transition>
  <p:hf sldNum="0" hdr="0" ftr="0" dt="0"/>
  <p:txStyles>
    <p:titleStyle>
      <a:lvl1pPr algn="ctr" defTabSz="1217930" rtl="0" eaLnBrk="0" fontAlgn="base" hangingPunct="0">
        <a:lnSpc>
          <a:spcPts val="7725"/>
        </a:lnSpc>
        <a:spcBef>
          <a:spcPct val="0"/>
        </a:spcBef>
        <a:spcAft>
          <a:spcPct val="0"/>
        </a:spcAft>
        <a:defRPr sz="71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微软雅黑" panose="020B0503020204020204" pitchFamily="34" charset="-122"/>
          <a:cs typeface="+mj-cs"/>
        </a:defRPr>
      </a:lvl1pPr>
      <a:lvl2pPr algn="ctr" defTabSz="1217930" rtl="0" eaLnBrk="0" fontAlgn="base" hangingPunct="0">
        <a:lnSpc>
          <a:spcPts val="7725"/>
        </a:lnSpc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defTabSz="1217930" rtl="0" eaLnBrk="0" fontAlgn="base" hangingPunct="0">
        <a:lnSpc>
          <a:spcPts val="7725"/>
        </a:lnSpc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defTabSz="1217930" rtl="0" eaLnBrk="0" fontAlgn="base" hangingPunct="0">
        <a:lnSpc>
          <a:spcPts val="7725"/>
        </a:lnSpc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defTabSz="1217930" rtl="0" eaLnBrk="0" fontAlgn="base" hangingPunct="0">
        <a:lnSpc>
          <a:spcPts val="7725"/>
        </a:lnSpc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defTabSz="1217930" rtl="0" fontAlgn="base">
        <a:lnSpc>
          <a:spcPts val="7725"/>
        </a:lnSpc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Palatino Linotype" panose="02040502050505030304" pitchFamily="18" charset="0"/>
        </a:defRPr>
      </a:lvl6pPr>
      <a:lvl7pPr marL="914400" algn="ctr" defTabSz="1217930" rtl="0" fontAlgn="base">
        <a:lnSpc>
          <a:spcPts val="7725"/>
        </a:lnSpc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Palatino Linotype" panose="02040502050505030304" pitchFamily="18" charset="0"/>
        </a:defRPr>
      </a:lvl7pPr>
      <a:lvl8pPr marL="1371600" algn="ctr" defTabSz="1217930" rtl="0" fontAlgn="base">
        <a:lnSpc>
          <a:spcPts val="7725"/>
        </a:lnSpc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Palatino Linotype" panose="02040502050505030304" pitchFamily="18" charset="0"/>
        </a:defRPr>
      </a:lvl8pPr>
      <a:lvl9pPr marL="1828800" algn="ctr" defTabSz="1217930" rtl="0" fontAlgn="base">
        <a:lnSpc>
          <a:spcPts val="7725"/>
        </a:lnSpc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Palatino Linotype" panose="02040502050505030304" pitchFamily="18" charset="0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 kern="1200">
          <a:solidFill>
            <a:srgbClr val="7F7F7F"/>
          </a:solidFill>
          <a:latin typeface="+mj-lt"/>
          <a:ea typeface="微软雅黑" panose="020B0503020204020204" pitchFamily="34" charset="-122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2100" kern="1200">
          <a:solidFill>
            <a:srgbClr val="7F7F7F"/>
          </a:solidFill>
          <a:latin typeface="+mj-lt"/>
          <a:ea typeface="微软雅黑" panose="020B0503020204020204" pitchFamily="34" charset="-122"/>
          <a:cs typeface="+mn-cs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7F7F7F"/>
          </a:solidFill>
          <a:latin typeface="+mj-lt"/>
          <a:ea typeface="微软雅黑" panose="020B0503020204020204" pitchFamily="34" charset="-122"/>
          <a:cs typeface="+mn-cs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2100" kern="1200">
          <a:solidFill>
            <a:srgbClr val="7F7F7F"/>
          </a:solidFill>
          <a:latin typeface="+mj-lt"/>
          <a:ea typeface="微软雅黑" panose="020B0503020204020204" pitchFamily="34" charset="-122"/>
          <a:cs typeface="+mn-cs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7F7F7F"/>
          </a:solidFill>
          <a:latin typeface="+mj-lt"/>
          <a:ea typeface="微软雅黑" panose="020B0503020204020204" pitchFamily="34" charset="-122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13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13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tags" Target="../tags/tag4.xml"/><Relationship Id="rId2" Type="http://schemas.openxmlformats.org/officeDocument/2006/relationships/image" Target="../media/image40.png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68.svg"/><Relationship Id="rId2" Type="http://schemas.openxmlformats.org/officeDocument/2006/relationships/tags" Target="../tags/tag6.xml"/><Relationship Id="rId19" Type="http://schemas.openxmlformats.org/officeDocument/2006/relationships/image" Target="../media/image67.png"/><Relationship Id="rId18" Type="http://schemas.openxmlformats.org/officeDocument/2006/relationships/tags" Target="../tags/tag16.xml"/><Relationship Id="rId17" Type="http://schemas.openxmlformats.org/officeDocument/2006/relationships/image" Target="../media/image66.svg"/><Relationship Id="rId16" Type="http://schemas.openxmlformats.org/officeDocument/2006/relationships/image" Target="../media/image65.png"/><Relationship Id="rId15" Type="http://schemas.openxmlformats.org/officeDocument/2006/relationships/tags" Target="../tags/tag15.xml"/><Relationship Id="rId14" Type="http://schemas.openxmlformats.org/officeDocument/2006/relationships/image" Target="../media/image64.svg"/><Relationship Id="rId13" Type="http://schemas.openxmlformats.org/officeDocument/2006/relationships/image" Target="../media/image63.png"/><Relationship Id="rId12" Type="http://schemas.openxmlformats.org/officeDocument/2006/relationships/tags" Target="../tags/tag14.xml"/><Relationship Id="rId11" Type="http://schemas.openxmlformats.org/officeDocument/2006/relationships/image" Target="../media/image62.svg"/><Relationship Id="rId10" Type="http://schemas.openxmlformats.org/officeDocument/2006/relationships/image" Target="../media/image61.png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tags" Target="../tags/tag2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" name="组合 16"/>
          <p:cNvGrpSpPr/>
          <p:nvPr/>
        </p:nvGrpSpPr>
        <p:grpSpPr>
          <a:xfrm>
            <a:off x="757238" y="3573463"/>
            <a:ext cx="1031875" cy="711200"/>
            <a:chOff x="-25577" y="-3482974"/>
            <a:chExt cx="1031096" cy="711796"/>
          </a:xfrm>
        </p:grpSpPr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-25577" y="-3482974"/>
              <a:ext cx="296638" cy="295522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394792" y="-3225583"/>
              <a:ext cx="453682" cy="454405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Oval 3"/>
            <p:cNvSpPr>
              <a:spLocks noChangeArrowheads="1"/>
            </p:cNvSpPr>
            <p:nvPr/>
          </p:nvSpPr>
          <p:spPr bwMode="auto">
            <a:xfrm>
              <a:off x="685086" y="-3400355"/>
              <a:ext cx="320433" cy="319354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936625" y="827088"/>
            <a:ext cx="576263" cy="44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Box 32"/>
          <p:cNvSpPr txBox="1"/>
          <p:nvPr/>
        </p:nvSpPr>
        <p:spPr>
          <a:xfrm>
            <a:off x="1752756" y="3573848"/>
            <a:ext cx="10021737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buFontTx/>
              <a:defRPr/>
            </a:pPr>
            <a:r>
              <a:rPr kumimoji="0" lang="zh-CN" sz="40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信息化系统在地铁管片生产中的应用研究</a:t>
            </a:r>
            <a:endParaRPr kumimoji="0" lang="zh-CN" sz="40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16150" y="261938"/>
            <a:ext cx="1450975" cy="12604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131550" y="1892300"/>
            <a:ext cx="1058863" cy="11969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88" y="1892300"/>
            <a:ext cx="5294313" cy="1196975"/>
          </a:xfrm>
          <a:prstGeom prst="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7013" y="1268413"/>
            <a:ext cx="1152525" cy="1042988"/>
          </a:xfrm>
          <a:prstGeom prst="rect">
            <a:avLst/>
          </a:prstGeom>
          <a:solidFill>
            <a:schemeClr val="tx2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925" y="2100263"/>
            <a:ext cx="396875" cy="423863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159250" y="1892300"/>
            <a:ext cx="1136650" cy="1196975"/>
          </a:xfrm>
          <a:prstGeom prst="rect">
            <a:avLst/>
          </a:prstGeom>
          <a:solidFill>
            <a:srgbClr val="00B0F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183" name="组合 36"/>
          <p:cNvGrpSpPr/>
          <p:nvPr/>
        </p:nvGrpSpPr>
        <p:grpSpPr>
          <a:xfrm>
            <a:off x="1588" y="5332413"/>
            <a:ext cx="12188825" cy="95250"/>
            <a:chOff x="0" y="532828"/>
            <a:chExt cx="759125" cy="568897"/>
          </a:xfrm>
        </p:grpSpPr>
        <p:sp>
          <p:nvSpPr>
            <p:cNvPr id="38" name="矩形 37"/>
            <p:cNvSpPr/>
            <p:nvPr/>
          </p:nvSpPr>
          <p:spPr>
            <a:xfrm>
              <a:off x="0" y="532828"/>
              <a:ext cx="238771" cy="568897"/>
            </a:xfrm>
            <a:prstGeom prst="rect">
              <a:avLst/>
            </a:prstGeom>
            <a:solidFill>
              <a:srgbClr val="006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38771" y="532828"/>
              <a:ext cx="209901" cy="5688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16851" y="532828"/>
              <a:ext cx="142274" cy="5688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48673" y="532828"/>
              <a:ext cx="170057" cy="568897"/>
            </a:xfrm>
            <a:prstGeom prst="rect">
              <a:avLst/>
            </a:prstGeom>
            <a:solidFill>
              <a:srgbClr val="006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3334385" y="5715000"/>
            <a:ext cx="58229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     中铁四局集团</a:t>
            </a: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安徽智能制造有限公司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9570" y="838200"/>
            <a:ext cx="5537835" cy="22510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90589" y="1158875"/>
            <a:ext cx="360525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管片生产信息采集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二、管片制造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8935" y="5715000"/>
            <a:ext cx="117767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现场通过布设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RFID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采集设备，模具及管片在流水线上移动时，系统自动识别，完成浇筑、静养、蒸汽养护等各工序数据自动采集，绑定钢筋笼生产数据，如工序时间、钢筋焊接人员、工序人员、管片型号、所处工位等信息。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600" b="0"/>
          </a:p>
        </p:txBody>
      </p:sp>
      <p:pic>
        <p:nvPicPr>
          <p:cNvPr id="9" name="图片 8" descr="工序信息采集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" y="1559560"/>
            <a:ext cx="2743200" cy="3860165"/>
          </a:xfrm>
          <a:prstGeom prst="rect">
            <a:avLst/>
          </a:prstGeom>
        </p:spPr>
      </p:pic>
      <p:pic>
        <p:nvPicPr>
          <p:cNvPr id="10" name="图片 9" descr="浇筑工位绑定芯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510665"/>
            <a:ext cx="2668905" cy="3876040"/>
          </a:xfrm>
          <a:prstGeom prst="rect">
            <a:avLst/>
          </a:prstGeom>
        </p:spPr>
      </p:pic>
      <p:pic>
        <p:nvPicPr>
          <p:cNvPr id="11" name="图片 10" descr="e41fb6dd0132e5d1e8bc5e3212c96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110" y="1511300"/>
            <a:ext cx="2761615" cy="39071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48435" y="5477510"/>
            <a:ext cx="9753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工序采集</a:t>
            </a:r>
            <a:r>
              <a:rPr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RFID</a:t>
            </a:r>
            <a:endParaRPr lang="en-US" altLang="zh-CN" sz="10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81600" y="5486400"/>
            <a:ext cx="145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模具挂接钢筋笼标识牌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15400" y="5486400"/>
            <a:ext cx="145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钢筋笼、管片信息绑定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3" name="Rectangle 3"/>
          <p:cNvSpPr>
            <a:spLocks noChangeArrowheads="1"/>
          </p:cNvSpPr>
          <p:nvPr/>
        </p:nvSpPr>
        <p:spPr bwMode="auto">
          <a:xfrm>
            <a:off x="890588" y="1219879"/>
            <a:ext cx="733901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蒸养、水养、环境监控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31"/>
          <p:cNvSpPr>
            <a:spLocks noChangeArrowheads="1"/>
          </p:cNvSpPr>
          <p:nvPr/>
        </p:nvSpPr>
        <p:spPr bwMode="auto">
          <a:xfrm>
            <a:off x="1524120" y="228684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三、蒸养、水养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1840" y="1600200"/>
            <a:ext cx="3260725" cy="3114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1635" y="5486400"/>
            <a:ext cx="114833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通过在生产车间的升温、恒温、降温区间安装温湿度监测器，在水养池安装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PH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、水温监测器，完成对管片蒸养以及水养环境的监测，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同时对厂区的环境情况进行监测，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并将数据自动与管片信息进行挂接。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580" y="1607185"/>
            <a:ext cx="3290570" cy="31070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5" y="1600200"/>
            <a:ext cx="3399790" cy="3098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635" y="4772025"/>
            <a:ext cx="817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温湿度监测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17870" y="4787265"/>
            <a:ext cx="9937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水温、</a:t>
            </a:r>
            <a:r>
              <a:rPr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监测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06000" y="479996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环境监测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90589" y="1158875"/>
            <a:ext cx="360525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制作管片二维码身份标识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二、管片制造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 descr="管片贴二维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1440" y="1546225"/>
            <a:ext cx="5185410" cy="3050540"/>
          </a:xfrm>
          <a:prstGeom prst="rect">
            <a:avLst/>
          </a:prstGeom>
        </p:spPr>
      </p:pic>
      <p:pic>
        <p:nvPicPr>
          <p:cNvPr id="4" name="图片 3" descr="cf24b0915902f226281d1acaba337f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1540510"/>
            <a:ext cx="5388610" cy="30511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835" y="5486400"/>
            <a:ext cx="113042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RFID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设备采集到管片生产工序信息后，在经过脱模工位后完成二维码制作，并有脱模施工人员完成二维码的张贴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9035" y="4724400"/>
            <a:ext cx="817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/>
              <a:t>二维码打印</a:t>
            </a:r>
            <a:endParaRPr lang="zh-CN" altLang="en-US" sz="1000" b="0"/>
          </a:p>
        </p:txBody>
      </p:sp>
      <p:sp>
        <p:nvSpPr>
          <p:cNvPr id="7" name="文本框 6"/>
          <p:cNvSpPr txBox="1"/>
          <p:nvPr/>
        </p:nvSpPr>
        <p:spPr>
          <a:xfrm>
            <a:off x="8839200" y="4724400"/>
            <a:ext cx="817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/>
              <a:t>二维码张贴</a:t>
            </a:r>
            <a:endParaRPr lang="zh-CN" altLang="en-US" sz="1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90589" y="1158875"/>
            <a:ext cx="360525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管片入库、出库管理</a:t>
            </a:r>
            <a:endParaRPr 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四、堆场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0905" y="5334000"/>
            <a:ext cx="98488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堆场管理员通过手持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扫码完成对管片的入库与出库操作。并与喷码机通过蓝牙连接，将二维码身份信息传递与喷码机，喷涂于管片端面。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35" y="1676400"/>
            <a:ext cx="4122420" cy="3176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6400"/>
            <a:ext cx="4305300" cy="31756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78125" y="4970780"/>
            <a:ext cx="70040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手持</a:t>
            </a:r>
            <a:r>
              <a:rPr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PDA</a:t>
            </a:r>
            <a:endParaRPr lang="en-US" altLang="zh-CN" sz="10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24800" y="4970780"/>
            <a:ext cx="817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喷码机喷码</a:t>
            </a:r>
            <a:endParaRPr lang="zh-CN" sz="10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组合 33"/>
          <p:cNvGrpSpPr/>
          <p:nvPr/>
        </p:nvGrpSpPr>
        <p:grpSpPr>
          <a:xfrm>
            <a:off x="1588" y="1828800"/>
            <a:ext cx="12188825" cy="2419350"/>
            <a:chOff x="170694" y="177982"/>
            <a:chExt cx="3936004" cy="781165"/>
          </a:xfrm>
        </p:grpSpPr>
        <p:sp>
          <p:nvSpPr>
            <p:cNvPr id="35" name="等腰三角形 34"/>
            <p:cNvSpPr/>
            <p:nvPr/>
          </p:nvSpPr>
          <p:spPr>
            <a:xfrm>
              <a:off x="1233897" y="177982"/>
              <a:ext cx="355255" cy="35675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flipV="1">
              <a:off x="200427" y="602394"/>
              <a:ext cx="355255" cy="35675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0694" y="261532"/>
              <a:ext cx="3936004" cy="6120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376773" y="178495"/>
              <a:ext cx="1036033" cy="778602"/>
            </a:xfrm>
            <a:prstGeom prst="parallelogram">
              <a:avLst>
                <a:gd name="adj" fmla="val 48207"/>
              </a:avLst>
            </a:prstGeom>
            <a:solidFill>
              <a:srgbClr val="006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文本框 6"/>
            <p:cNvSpPr txBox="1"/>
            <p:nvPr/>
          </p:nvSpPr>
          <p:spPr>
            <a:xfrm>
              <a:off x="588491" y="284085"/>
              <a:ext cx="569024" cy="559117"/>
            </a:xfrm>
            <a:prstGeom prst="rect">
              <a:avLst/>
            </a:prstGeom>
            <a:noFill/>
          </p:spPr>
          <p:txBody>
            <a:bodyPr lIns="91416" tIns="45708" rIns="91416" bIns="45708">
              <a:spAutoFit/>
            </a:bodyPr>
            <a:lstStyle/>
            <a:p>
              <a:pPr marR="0" defTabSz="914400">
                <a:buClrTx/>
                <a:buSzTx/>
                <a:buFontTx/>
                <a:defRPr/>
              </a:pPr>
              <a:r>
                <a:rPr kumimoji="0" lang="en-US" altLang="zh-CN" sz="10665" b="0" kern="1200" cap="none" spc="0" normalizeH="0" baseline="0" noProof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10665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2291" name="TextBox 48"/>
          <p:cNvSpPr txBox="1">
            <a:spLocks noChangeArrowheads="1"/>
          </p:cNvSpPr>
          <p:nvPr/>
        </p:nvSpPr>
        <p:spPr bwMode="auto">
          <a:xfrm>
            <a:off x="4468813" y="2684463"/>
            <a:ext cx="6934200" cy="828675"/>
          </a:xfrm>
          <a:prstGeom prst="rect">
            <a:avLst/>
          </a:prstGeom>
          <a:noFill/>
          <a:ln>
            <a:noFill/>
          </a:ln>
        </p:spPr>
        <p:txBody>
          <a:bodyPr lIns="91422" tIns="45709" rIns="91422" bIns="45709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生产管理系统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44" name="矩形 28"/>
          <p:cNvSpPr>
            <a:spLocks noChangeArrowheads="1"/>
          </p:cNvSpPr>
          <p:nvPr/>
        </p:nvSpPr>
        <p:spPr bwMode="auto">
          <a:xfrm>
            <a:off x="1588" y="6678613"/>
            <a:ext cx="12188825" cy="203200"/>
          </a:xfrm>
          <a:prstGeom prst="rect">
            <a:avLst/>
          </a:prstGeom>
          <a:solidFill>
            <a:srgbClr val="0067B4"/>
          </a:solidFill>
          <a:ln>
            <a:noFill/>
          </a:ln>
        </p:spPr>
        <p:txBody>
          <a:bodyPr lIns="121856" tIns="60928" rIns="121856" bIns="60928" anchor="ctr"/>
          <a:lstStyle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90589" y="1158875"/>
            <a:ext cx="360525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钢筋笼生产管理</a:t>
            </a:r>
            <a:endParaRPr 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一、</a:t>
            </a:r>
            <a:r>
              <a:rPr lang="zh-CN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生产管理</a:t>
            </a:r>
            <a:endParaRPr lang="zh-CN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 descr="钢筋产线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4035" y="1524000"/>
            <a:ext cx="5093335" cy="2865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5865" y="1524000"/>
            <a:ext cx="5252085" cy="28651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4035" y="4876800"/>
            <a:ext cx="111588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通过现场钢筋信息采集中心采集的数据，系统完成对钢筋笼生产台账的记录，并依据生产数据完成：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统计生产进度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统计焊接不成环信息，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为决策者进行计划排产提供依据。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台账数据作为焊接工人工资结算依据。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62200" y="451040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生产统计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66150" y="457136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生产台账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3" name="Rectangle 3"/>
          <p:cNvSpPr>
            <a:spLocks noChangeArrowheads="1"/>
          </p:cNvSpPr>
          <p:nvPr/>
        </p:nvSpPr>
        <p:spPr bwMode="auto">
          <a:xfrm>
            <a:off x="890588" y="1219879"/>
            <a:ext cx="733901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管片计划管理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二、生产管理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8245" y="1610995"/>
            <a:ext cx="5661660" cy="2914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2265"/>
            <a:ext cx="5516245" cy="28975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0235" y="5028565"/>
            <a:ext cx="75025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生产管理人员依据录入系统的总体管片需求，可以以精细的计划灵活调整产能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确保生产能力、堆场情况以及标段管片发运和使用需求整体协调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在有限的产能下最大程度满足标段建设需求。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7020" y="457136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总体需求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9820" y="457136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排产计划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3" name="Rectangle 3"/>
          <p:cNvSpPr>
            <a:spLocks noChangeArrowheads="1"/>
          </p:cNvSpPr>
          <p:nvPr/>
        </p:nvSpPr>
        <p:spPr bwMode="auto">
          <a:xfrm>
            <a:off x="890588" y="1219879"/>
            <a:ext cx="733901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管片生产管理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二、生产管理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635" y="1637665"/>
            <a:ext cx="6747510" cy="2900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5435" y="5003165"/>
            <a:ext cx="116528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依据管片工序采集中心采集的数据，系统完成对管片生产过程的生产信息进行记录，形成生产台账，并依据生产数据完成：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生产进度统计，为决策者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进行精细化计划排产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提供依据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管片生产质量数据追溯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生产日报，掌握最新生产状态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55950" y="4648835"/>
            <a:ext cx="1198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管片生产数据统计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53400" y="4647565"/>
            <a:ext cx="1071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公众号生产日报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5" descr="1654051515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1638300"/>
            <a:ext cx="1910080" cy="28987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363200" y="4655820"/>
            <a:ext cx="118935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生产数据追溯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637665"/>
            <a:ext cx="2038985" cy="28994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90589" y="1158875"/>
            <a:ext cx="360525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水养管理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三、生产管理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775" y="5006975"/>
            <a:ext cx="10233025" cy="13830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indent="457200">
              <a:lnSpc>
                <a:spcPct val="150000"/>
              </a:lnSpc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/>
            <a:r>
              <a:rPr lang="zh-CN" altLang="en-US" dirty="0" smtClean="0">
                <a:cs typeface="微软雅黑" panose="020B0503020204020204" pitchFamily="34" charset="-122"/>
                <a:sym typeface="+mn-ea"/>
              </a:rPr>
              <a:t>施工人员使用</a:t>
            </a:r>
            <a:r>
              <a:rPr lang="en-US" altLang="zh-CN" dirty="0" smtClean="0">
                <a:cs typeface="微软雅黑" panose="020B0503020204020204" pitchFamily="34" charset="-122"/>
                <a:sym typeface="+mn-ea"/>
              </a:rPr>
              <a:t>APP</a:t>
            </a:r>
            <a:r>
              <a:rPr lang="zh-CN" altLang="en-US" dirty="0" smtClean="0">
                <a:cs typeface="微软雅黑" panose="020B0503020204020204" pitchFamily="34" charset="-122"/>
                <a:sym typeface="+mn-ea"/>
              </a:rPr>
              <a:t>对生产管片进行出入池：</a:t>
            </a:r>
            <a:endParaRPr lang="zh-CN" altLang="en-US" dirty="0" smtClean="0"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 smtClean="0">
                <a:cs typeface="微软雅黑" panose="020B0503020204020204" pitchFamily="34" charset="-122"/>
                <a:sym typeface="+mn-ea"/>
              </a:rPr>
              <a:t>实现对水养池可视化管理，动态展示水养池管片水养量、水养位置、实时查看管片生产数据</a:t>
            </a:r>
            <a:endParaRPr lang="zh-CN" altLang="en-US" dirty="0" smtClean="0"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 smtClean="0">
                <a:cs typeface="微软雅黑" panose="020B0503020204020204" pitchFamily="34" charset="-122"/>
                <a:sym typeface="+mn-ea"/>
              </a:rPr>
              <a:t>以颜色变化直观展现已达</a:t>
            </a:r>
            <a:r>
              <a:rPr lang="en-US" altLang="zh-CN" dirty="0" smtClean="0"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dirty="0" smtClean="0">
                <a:cs typeface="微软雅黑" panose="020B0503020204020204" pitchFamily="34" charset="-122"/>
                <a:sym typeface="+mn-ea"/>
              </a:rPr>
              <a:t>天养护期的管片，对于未达到养护时间的管片，系统予以提示，确保管片养护质量；</a:t>
            </a:r>
            <a:endParaRPr lang="zh-CN" altLang="en-US" dirty="0" smtClean="0"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水养监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" y="1600200"/>
            <a:ext cx="8175625" cy="31286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0" y="1584325"/>
            <a:ext cx="1935480" cy="29489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47540" y="4799965"/>
            <a:ext cx="8051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水养统计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38715" y="4723765"/>
            <a:ext cx="9086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出入池操作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90589" y="1158875"/>
            <a:ext cx="360525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堆场管理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三、生产管理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" y="4799965"/>
            <a:ext cx="11800840" cy="1699895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en-US"/>
            </a:defPPr>
            <a:lvl1pPr indent="457200">
              <a:lnSpc>
                <a:spcPct val="150000"/>
              </a:lnSpc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/>
            <a:r>
              <a:rPr lang="en-US" altLang="zh-CN" dirty="0" smtClean="0">
                <a:latin typeface="+mn-ea"/>
                <a:sym typeface="+mn-ea"/>
              </a:rPr>
              <a:t>    </a:t>
            </a:r>
            <a:r>
              <a:rPr lang="zh-CN" altLang="en-US" dirty="0" smtClean="0">
                <a:latin typeface="+mn-ea"/>
                <a:sym typeface="+mn-ea"/>
              </a:rPr>
              <a:t>堆场管理员通过</a:t>
            </a:r>
            <a:r>
              <a:rPr lang="en-US" altLang="zh-CN" dirty="0" smtClean="0">
                <a:latin typeface="+mn-ea"/>
                <a:sym typeface="+mn-ea"/>
              </a:rPr>
              <a:t>APP</a:t>
            </a:r>
            <a:r>
              <a:rPr lang="zh-CN" altLang="en-US" dirty="0" smtClean="0">
                <a:latin typeface="+mn-ea"/>
                <a:sym typeface="+mn-ea"/>
              </a:rPr>
              <a:t>扫码出库入库：</a:t>
            </a:r>
            <a:endParaRPr lang="zh-CN" altLang="en-US" dirty="0" smtClean="0">
              <a:latin typeface="+mn-ea"/>
              <a:sym typeface="+mn-ea"/>
            </a:endParaRPr>
          </a:p>
          <a:p>
            <a:pPr marL="571500" indent="-285750">
              <a:buFont typeface="Wingdings" panose="05000000000000000000" charset="0"/>
              <a:buChar char="Ø"/>
            </a:pPr>
            <a:r>
              <a:rPr lang="zh-CN" altLang="en-US" dirty="0" smtClean="0">
                <a:latin typeface="+mn-ea"/>
                <a:sym typeface="+mn-ea"/>
              </a:rPr>
              <a:t>实现堆场精细化管理，解决以往管片堆放乱、管片寻找难等问题、提升管理效率</a:t>
            </a:r>
            <a:endParaRPr lang="zh-CN" altLang="en-US" dirty="0" smtClean="0">
              <a:latin typeface="+mn-ea"/>
              <a:sym typeface="+mn-ea"/>
            </a:endParaRPr>
          </a:p>
          <a:p>
            <a:pPr marL="571500" indent="-285750">
              <a:buFont typeface="Wingdings" panose="05000000000000000000" charset="0"/>
              <a:buChar char="Ø"/>
            </a:pPr>
            <a:r>
              <a:rPr lang="zh-CN" altLang="en-US" dirty="0" smtClean="0">
                <a:latin typeface="+mn-ea"/>
                <a:sym typeface="+mn-ea"/>
              </a:rPr>
              <a:t>实现堆场可视化管理，实时动态展示堆场管片存储量、存储位置、点击获取管片所有工序生产数据</a:t>
            </a:r>
            <a:endParaRPr lang="zh-CN" altLang="en-US" dirty="0" smtClean="0">
              <a:latin typeface="+mn-ea"/>
              <a:sym typeface="+mn-ea"/>
            </a:endParaRPr>
          </a:p>
          <a:p>
            <a:pPr marL="571500" indent="-285750">
              <a:buFont typeface="Wingdings" panose="05000000000000000000" charset="0"/>
              <a:buChar char="Ø"/>
            </a:pPr>
            <a:r>
              <a:rPr lang="zh-CN" altLang="en-US" dirty="0" smtClean="0">
                <a:latin typeface="+mn-ea"/>
                <a:sym typeface="+mn-ea"/>
              </a:rPr>
              <a:t>以颜色变化直观展现已达</a:t>
            </a:r>
            <a:r>
              <a:rPr lang="en-US" altLang="zh-CN" dirty="0" smtClean="0">
                <a:latin typeface="+mn-ea"/>
                <a:sym typeface="+mn-ea"/>
              </a:rPr>
              <a:t>28</a:t>
            </a:r>
            <a:r>
              <a:rPr lang="zh-CN" altLang="en-US" dirty="0" smtClean="0">
                <a:latin typeface="+mn-ea"/>
                <a:sym typeface="+mn-ea"/>
              </a:rPr>
              <a:t>天养护期的管片，对未达龄期的管片出厂予以提示，确保管片质量；</a:t>
            </a:r>
            <a:endParaRPr lang="zh-CN" altLang="en-US" dirty="0"/>
          </a:p>
        </p:txBody>
      </p:sp>
      <p:pic>
        <p:nvPicPr>
          <p:cNvPr id="3" name="图片 2" descr="堆场管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828800"/>
            <a:ext cx="5186680" cy="2409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843405"/>
            <a:ext cx="5368290" cy="2395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3200" y="4343400"/>
            <a:ext cx="944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堆场数据统计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87105" y="4343400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管片定位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28"/>
          <p:cNvSpPr>
            <a:spLocks noChangeArrowheads="1"/>
          </p:cNvSpPr>
          <p:nvPr/>
        </p:nvSpPr>
        <p:spPr bwMode="auto">
          <a:xfrm>
            <a:off x="1588" y="6678613"/>
            <a:ext cx="12188825" cy="203200"/>
          </a:xfrm>
          <a:prstGeom prst="rect">
            <a:avLst/>
          </a:prstGeom>
          <a:solidFill>
            <a:srgbClr val="0067B4"/>
          </a:solidFill>
          <a:ln>
            <a:noFill/>
          </a:ln>
        </p:spPr>
        <p:txBody>
          <a:bodyPr lIns="121856" tIns="60928" rIns="121856" bIns="60928" anchor="ctr"/>
          <a:lstStyle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星形: 八角 2"/>
          <p:cNvSpPr/>
          <p:nvPr/>
        </p:nvSpPr>
        <p:spPr>
          <a:xfrm>
            <a:off x="5100289" y="1498307"/>
            <a:ext cx="1066800" cy="1066800"/>
          </a:xfrm>
          <a:prstGeom prst="star8">
            <a:avLst>
              <a:gd name="adj" fmla="val 45032"/>
            </a:avLst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9378" y="1726366"/>
            <a:ext cx="754921" cy="754921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366036" y="1726752"/>
            <a:ext cx="3378614" cy="583565"/>
            <a:chOff x="2559277" y="805165"/>
            <a:chExt cx="6070948" cy="583565"/>
          </a:xfrm>
        </p:grpSpPr>
        <p:sp>
          <p:nvSpPr>
            <p:cNvPr id="22" name="文本框 21" descr="章节序号1"/>
            <p:cNvSpPr txBox="1"/>
            <p:nvPr/>
          </p:nvSpPr>
          <p:spPr>
            <a:xfrm>
              <a:off x="2559277" y="805165"/>
              <a:ext cx="1284660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 descr="章节标题1"/>
            <p:cNvSpPr txBox="1"/>
            <p:nvPr/>
          </p:nvSpPr>
          <p:spPr>
            <a:xfrm>
              <a:off x="3587113" y="919634"/>
              <a:ext cx="5043112" cy="4603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整体概述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84653" y="2228762"/>
            <a:ext cx="4421546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目录</a:t>
            </a:r>
            <a:endParaRPr kumimoji="0" lang="en-US" altLang="zh-CN" sz="5400" b="1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en-US" altLang="zh-CN" sz="5400" b="1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星形: 八角 17"/>
          <p:cNvSpPr/>
          <p:nvPr/>
        </p:nvSpPr>
        <p:spPr>
          <a:xfrm>
            <a:off x="5100289" y="2842103"/>
            <a:ext cx="1066800" cy="1066800"/>
          </a:xfrm>
          <a:prstGeom prst="star8">
            <a:avLst>
              <a:gd name="adj" fmla="val 45032"/>
            </a:avLst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9378" y="3070162"/>
            <a:ext cx="754921" cy="75492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365913" y="3048091"/>
            <a:ext cx="3349527" cy="583565"/>
            <a:chOff x="2559277" y="805165"/>
            <a:chExt cx="6018682" cy="583565"/>
          </a:xfrm>
        </p:grpSpPr>
        <p:sp>
          <p:nvSpPr>
            <p:cNvPr id="24" name="文本框 23" descr="章节序号1"/>
            <p:cNvSpPr txBox="1"/>
            <p:nvPr/>
          </p:nvSpPr>
          <p:spPr>
            <a:xfrm>
              <a:off x="2559277" y="805165"/>
              <a:ext cx="1284660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文本框 24" descr="章节标题1"/>
            <p:cNvSpPr txBox="1"/>
            <p:nvPr/>
          </p:nvSpPr>
          <p:spPr>
            <a:xfrm>
              <a:off x="3587113" y="919634"/>
              <a:ext cx="4990846" cy="4603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智能物联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6" name="图形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378" y="3077782"/>
            <a:ext cx="754921" cy="754921"/>
          </a:xfrm>
          <a:prstGeom prst="rect">
            <a:avLst/>
          </a:prstGeom>
        </p:spPr>
      </p:pic>
      <p:cxnSp>
        <p:nvCxnSpPr>
          <p:cNvPr id="27" name="直接连接符 26"/>
          <p:cNvCxnSpPr>
            <a:stCxn id="3" idx="2"/>
          </p:cNvCxnSpPr>
          <p:nvPr/>
        </p:nvCxnSpPr>
        <p:spPr>
          <a:xfrm>
            <a:off x="5633689" y="2565107"/>
            <a:ext cx="0" cy="2685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星形: 八角 27"/>
          <p:cNvSpPr/>
          <p:nvPr/>
        </p:nvSpPr>
        <p:spPr>
          <a:xfrm>
            <a:off x="5100289" y="4150958"/>
            <a:ext cx="1066800" cy="1066800"/>
          </a:xfrm>
          <a:prstGeom prst="star8">
            <a:avLst>
              <a:gd name="adj" fmla="val 45032"/>
            </a:avLst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9378" y="4379017"/>
            <a:ext cx="754921" cy="754921"/>
          </a:xfrm>
          <a:prstGeom prst="rect">
            <a:avLst/>
          </a:prstGeom>
        </p:spPr>
      </p:pic>
      <p:pic>
        <p:nvPicPr>
          <p:cNvPr id="30" name="图形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378" y="4386637"/>
            <a:ext cx="754921" cy="754921"/>
          </a:xfrm>
          <a:prstGeom prst="rect">
            <a:avLst/>
          </a:prstGeom>
        </p:spPr>
      </p:pic>
      <p:cxnSp>
        <p:nvCxnSpPr>
          <p:cNvPr id="31" name="直接连接符 30"/>
          <p:cNvCxnSpPr>
            <a:stCxn id="18" idx="2"/>
          </p:cNvCxnSpPr>
          <p:nvPr/>
        </p:nvCxnSpPr>
        <p:spPr>
          <a:xfrm>
            <a:off x="5633689" y="3908903"/>
            <a:ext cx="0" cy="233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295551" y="4386556"/>
            <a:ext cx="3378614" cy="583565"/>
            <a:chOff x="2559277" y="805165"/>
            <a:chExt cx="6070948" cy="583565"/>
          </a:xfrm>
        </p:grpSpPr>
        <p:sp>
          <p:nvSpPr>
            <p:cNvPr id="33" name="文本框 32" descr="章节序号1"/>
            <p:cNvSpPr txBox="1"/>
            <p:nvPr/>
          </p:nvSpPr>
          <p:spPr>
            <a:xfrm>
              <a:off x="2559277" y="805165"/>
              <a:ext cx="1284660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文本框 34" descr="章节标题1"/>
            <p:cNvSpPr txBox="1"/>
            <p:nvPr/>
          </p:nvSpPr>
          <p:spPr>
            <a:xfrm>
              <a:off x="3587113" y="919634"/>
              <a:ext cx="5043112" cy="4603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生产管理系统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3" name="图形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378" y="1733986"/>
            <a:ext cx="754921" cy="75492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90589" y="1158875"/>
            <a:ext cx="360525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钢筋笼质检</a:t>
            </a:r>
            <a:endParaRPr 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四、质量管理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8035" y="1676400"/>
            <a:ext cx="3188335" cy="4595495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en-US"/>
            </a:defPPr>
            <a:lvl1pPr indent="457200">
              <a:lnSpc>
                <a:spcPct val="150000"/>
              </a:lnSpc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钢筋笼质检人员通过</a:t>
            </a:r>
            <a:r>
              <a:rPr lang="en-US" altLang="zh-CN" dirty="0"/>
              <a:t>PDA</a:t>
            </a:r>
            <a:r>
              <a:rPr lang="zh-CN" altLang="en-US" dirty="0"/>
              <a:t>感应钢筋笼标识牌进行钢筋笼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验收、隐蔽工程验收、实体检验。针对不合格钢筋笼通过微信公众号发送告警信息至生产管理人员，完成</a:t>
            </a:r>
            <a:r>
              <a:rPr lang="zh-CN" altLang="en-US" dirty="0">
                <a:sym typeface="+mn-ea"/>
              </a:rPr>
              <a:t>发现问题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问题报警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现场解决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关闭异常的闭环处理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。确保钢筋笼生产质量。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4245" y="1259840"/>
            <a:ext cx="2905125" cy="4749165"/>
          </a:xfrm>
          <a:prstGeom prst="rect">
            <a:avLst/>
          </a:prstGeom>
        </p:spPr>
      </p:pic>
      <p:pic>
        <p:nvPicPr>
          <p:cNvPr id="11" name="图片 11" descr="1654054008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259205"/>
            <a:ext cx="2986405" cy="4750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6115" y="6171565"/>
            <a:ext cx="70040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PDA</a:t>
            </a:r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报检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44685" y="6171565"/>
            <a:ext cx="944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隐蔽工程验收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89954" y="1143000"/>
            <a:ext cx="360525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管片抽检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四、质量管理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5030" y="1830705"/>
            <a:ext cx="3107690" cy="3568700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en-US"/>
            </a:defPPr>
            <a:lvl1pPr indent="457200">
              <a:lnSpc>
                <a:spcPct val="150000"/>
              </a:lnSpc>
              <a:defRPr sz="1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管片质检人员、现场施工人员对现场出现异常的管片通过</a:t>
            </a:r>
            <a:r>
              <a:rPr lang="en-US" altLang="zh-CN" dirty="0"/>
              <a:t>APP</a:t>
            </a:r>
            <a:r>
              <a:rPr lang="zh-CN" altLang="en-US" dirty="0"/>
              <a:t>扫码的方式进行上报，并记录异常管片的型号与异常原因，系统通过微信公众号发送告警至管理人员，由管理人员完成闭环处理，确保管片质量合格。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1158875"/>
            <a:ext cx="3078480" cy="5128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158875"/>
            <a:ext cx="3260725" cy="5113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80405" y="632396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异常告警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23400" y="632396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异常上报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3" name="Rectangle 3"/>
          <p:cNvSpPr>
            <a:spLocks noChangeArrowheads="1"/>
          </p:cNvSpPr>
          <p:nvPr/>
        </p:nvSpPr>
        <p:spPr bwMode="auto">
          <a:xfrm>
            <a:off x="890588" y="1219879"/>
            <a:ext cx="733901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蒸养水养监测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四、质量管理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4035" y="5180965"/>
            <a:ext cx="108915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系统通过物联设备实时采集并监控生产过程中的蒸养窑温湿度、水养池温度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PH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数据，针对超出阈值的数据系统通过微信公众号实时推送告警至管理人员，使快速响应异常数据，确认管片养护环境正常。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1676400"/>
            <a:ext cx="6714490" cy="29502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15" y="1677035"/>
            <a:ext cx="3375660" cy="29495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99815" y="4720590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蒸养监测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61805" y="4720590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异常告警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五、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BIM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技术应用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12140" y="4952365"/>
            <a:ext cx="11020425" cy="1198880"/>
          </a:xfrm>
          <a:prstGeom prst="rect">
            <a:avLst/>
          </a:prstGeom>
          <a:noFill/>
          <a:ln w="9525">
            <a:noFill/>
            <a:prstDash val="sysDash"/>
          </a:ln>
        </p:spPr>
        <p:txBody>
          <a:bodyPr wrap="square">
            <a:spAutoFit/>
          </a:bodyPr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BIM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漫游的方式快读定位不同车间。通过工序过程采集的信息，直接驱动BIM模型的状态和位置的变化，点击模型可以查看该构件关联的所有数据，如车间管片生产进度、快速定位堆场管片、查看管片水养情况等。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35" y="1371600"/>
            <a:ext cx="5222240" cy="2911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71600"/>
            <a:ext cx="5480050" cy="2911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36545" y="441896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厂区模型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66785" y="441896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/>
              <a:t>车间漫游</a:t>
            </a:r>
            <a:endParaRPr lang="zh-CN" altLang="en-US" sz="1000" b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3" name="Rectangle 3"/>
          <p:cNvSpPr>
            <a:spLocks noChangeArrowheads="1"/>
          </p:cNvSpPr>
          <p:nvPr/>
        </p:nvSpPr>
        <p:spPr bwMode="auto">
          <a:xfrm>
            <a:off x="890588" y="1219879"/>
            <a:ext cx="733901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劳务安全监测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62635" y="4952365"/>
            <a:ext cx="1055624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视频摄像AI功能，在厂区主要出入口监测现场不安全、不文明行为，可监测未佩戴安全帽、未穿安全反光衣等危险行为及动作。对不安全行为及时抓拍、保存，并通过指挥中心平台和现场音响告警提醒，做到事件及时告警、有记录、可追溯通报。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六、劳务安监管理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1617345"/>
            <a:ext cx="5041265" cy="2686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58200" y="4377055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0"/>
              <a:t>劳务安全监测</a:t>
            </a:r>
            <a:endParaRPr lang="zh-CN" altLang="en-US" sz="1200" b="0"/>
          </a:p>
        </p:txBody>
      </p:sp>
      <p:pic>
        <p:nvPicPr>
          <p:cNvPr id="9" name="图片 8"/>
          <p:cNvPicPr/>
          <p:nvPr/>
        </p:nvPicPr>
        <p:blipFill>
          <a:blip r:embed="rId2"/>
          <a:srcRect l="7915" t="6296" r="3548"/>
          <a:stretch>
            <a:fillRect/>
          </a:stretch>
        </p:blipFill>
        <p:spPr>
          <a:xfrm>
            <a:off x="6400800" y="1600835"/>
            <a:ext cx="5172075" cy="27025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05710" y="4418965"/>
            <a:ext cx="1402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0"/>
              <a:t>劳务安监管理平台</a:t>
            </a:r>
            <a:endParaRPr lang="zh-CN" altLang="en-US" sz="1200" b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3" name="Rectangle 3"/>
          <p:cNvSpPr>
            <a:spLocks noChangeArrowheads="1"/>
          </p:cNvSpPr>
          <p:nvPr/>
        </p:nvSpPr>
        <p:spPr bwMode="auto">
          <a:xfrm>
            <a:off x="890588" y="1219879"/>
            <a:ext cx="733901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技术经济效果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七、技术经济效果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3" name="PA-椭圆 12"/>
          <p:cNvSpPr/>
          <p:nvPr>
            <p:custDataLst>
              <p:tags r:id="rId1"/>
            </p:custDataLst>
          </p:nvPr>
        </p:nvSpPr>
        <p:spPr>
          <a:xfrm>
            <a:off x="4311650" y="1936751"/>
            <a:ext cx="2057400" cy="2057400"/>
          </a:xfrm>
          <a:prstGeom prst="ellipse">
            <a:avLst/>
          </a:prstGeom>
          <a:gradFill>
            <a:gsLst>
              <a:gs pos="0">
                <a:srgbClr val="71DAFF"/>
              </a:gs>
              <a:gs pos="100000">
                <a:srgbClr val="0099F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4" name="PA-椭圆 13"/>
          <p:cNvSpPr/>
          <p:nvPr>
            <p:custDataLst>
              <p:tags r:id="rId2"/>
            </p:custDataLst>
          </p:nvPr>
        </p:nvSpPr>
        <p:spPr>
          <a:xfrm rot="10800000">
            <a:off x="4311650" y="3346450"/>
            <a:ext cx="2057400" cy="2057400"/>
          </a:xfrm>
          <a:prstGeom prst="ellipse">
            <a:avLst/>
          </a:prstGeom>
          <a:gradFill>
            <a:gsLst>
              <a:gs pos="0">
                <a:srgbClr val="71DAFF"/>
              </a:gs>
              <a:gs pos="100000">
                <a:srgbClr val="0099F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5" name="PA-椭圆 14"/>
          <p:cNvSpPr/>
          <p:nvPr>
            <p:custDataLst>
              <p:tags r:id="rId3"/>
            </p:custDataLst>
          </p:nvPr>
        </p:nvSpPr>
        <p:spPr>
          <a:xfrm>
            <a:off x="5822950" y="1936751"/>
            <a:ext cx="2057400" cy="2057400"/>
          </a:xfrm>
          <a:prstGeom prst="ellipse">
            <a:avLst/>
          </a:prstGeom>
          <a:gradFill>
            <a:gsLst>
              <a:gs pos="0">
                <a:srgbClr val="71DAFF"/>
              </a:gs>
              <a:gs pos="100000">
                <a:srgbClr val="0099F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2" name="PA-椭圆 15"/>
          <p:cNvSpPr/>
          <p:nvPr>
            <p:custDataLst>
              <p:tags r:id="rId4"/>
            </p:custDataLst>
          </p:nvPr>
        </p:nvSpPr>
        <p:spPr>
          <a:xfrm rot="10800000">
            <a:off x="5822950" y="3346450"/>
            <a:ext cx="2057400" cy="2057400"/>
          </a:xfrm>
          <a:prstGeom prst="ellipse">
            <a:avLst/>
          </a:prstGeom>
          <a:gradFill>
            <a:gsLst>
              <a:gs pos="0">
                <a:srgbClr val="71DAFF"/>
              </a:gs>
              <a:gs pos="100000">
                <a:srgbClr val="0099F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7" name="PA-矩形 16"/>
          <p:cNvSpPr/>
          <p:nvPr>
            <p:custDataLst>
              <p:tags r:id="rId5"/>
            </p:custDataLst>
          </p:nvPr>
        </p:nvSpPr>
        <p:spPr>
          <a:xfrm>
            <a:off x="2125978" y="4503126"/>
            <a:ext cx="1944481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sym typeface="微软雅黑" panose="020B0503020204020204" pitchFamily="34" charset="-122"/>
              </a:rPr>
              <a:t>价值链上下游整体协同，提高管理效率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19" name="PA-矩形 18"/>
          <p:cNvSpPr/>
          <p:nvPr>
            <p:custDataLst>
              <p:tags r:id="rId6"/>
            </p:custDataLst>
          </p:nvPr>
        </p:nvSpPr>
        <p:spPr>
          <a:xfrm>
            <a:off x="2125978" y="2605746"/>
            <a:ext cx="1944481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sym typeface="微软雅黑" panose="020B0503020204020204" pitchFamily="34" charset="-122"/>
              </a:rPr>
              <a:t>采用前沿技术、实现业务创新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21" name="PA-矩形 20"/>
          <p:cNvSpPr/>
          <p:nvPr>
            <p:custDataLst>
              <p:tags r:id="rId7"/>
            </p:custDataLst>
          </p:nvPr>
        </p:nvSpPr>
        <p:spPr>
          <a:xfrm flipH="1">
            <a:off x="8112434" y="4497176"/>
            <a:ext cx="1944481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sym typeface="微软雅黑" panose="020B0503020204020204" pitchFamily="34" charset="-122"/>
              </a:rPr>
              <a:t>提高公司管片产品的附加值和竞争力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30" name="PA-矩形 29"/>
          <p:cNvSpPr/>
          <p:nvPr>
            <p:custDataLst>
              <p:tags r:id="rId8"/>
            </p:custDataLst>
          </p:nvPr>
        </p:nvSpPr>
        <p:spPr>
          <a:xfrm flipH="1">
            <a:off x="8121541" y="2592547"/>
            <a:ext cx="1944481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sym typeface="微软雅黑" panose="020B0503020204020204" pitchFamily="34" charset="-122"/>
              </a:rPr>
              <a:t>生产过程数字化管理，实现提质增效的目标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pic>
        <p:nvPicPr>
          <p:cNvPr id="32" name="PA-Graphic 31" descr="Internet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3147" y="2529094"/>
            <a:ext cx="718000" cy="717996"/>
          </a:xfrm>
          <a:prstGeom prst="rect">
            <a:avLst/>
          </a:prstGeom>
        </p:spPr>
      </p:pic>
      <p:pic>
        <p:nvPicPr>
          <p:cNvPr id="33" name="PA-Graphic 32" descr="投影仪屏幕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screen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16761" y="4163655"/>
            <a:ext cx="667046" cy="667042"/>
          </a:xfrm>
          <a:prstGeom prst="rect">
            <a:avLst/>
          </a:prstGeom>
        </p:spPr>
      </p:pic>
      <p:pic>
        <p:nvPicPr>
          <p:cNvPr id="34" name="PA-Graphic 33" descr="信号塔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screen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14062" y="2580357"/>
            <a:ext cx="667046" cy="667042"/>
          </a:xfrm>
          <a:prstGeom prst="rect">
            <a:avLst/>
          </a:prstGeom>
        </p:spPr>
      </p:pic>
      <p:pic>
        <p:nvPicPr>
          <p:cNvPr id="35" name="PA-Graphic 34" descr="处理器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screen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77232" y="4115048"/>
            <a:ext cx="667046" cy="66704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5" name="组合 18"/>
          <p:cNvGrpSpPr/>
          <p:nvPr/>
        </p:nvGrpSpPr>
        <p:grpSpPr>
          <a:xfrm>
            <a:off x="757238" y="3573463"/>
            <a:ext cx="1031875" cy="711200"/>
            <a:chOff x="-25577" y="-3482974"/>
            <a:chExt cx="1031096" cy="711796"/>
          </a:xfrm>
        </p:grpSpPr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-25577" y="-3482974"/>
              <a:ext cx="296638" cy="295522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394792" y="-3225583"/>
              <a:ext cx="453682" cy="454405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Oval 3"/>
            <p:cNvSpPr>
              <a:spLocks noChangeArrowheads="1"/>
            </p:cNvSpPr>
            <p:nvPr/>
          </p:nvSpPr>
          <p:spPr bwMode="auto">
            <a:xfrm>
              <a:off x="685086" y="-3400355"/>
              <a:ext cx="320433" cy="319354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936625" y="827088"/>
            <a:ext cx="576263" cy="44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230" name="TextBox 32"/>
          <p:cNvSpPr txBox="1"/>
          <p:nvPr/>
        </p:nvSpPr>
        <p:spPr>
          <a:xfrm>
            <a:off x="1628775" y="3800475"/>
            <a:ext cx="8740775" cy="9398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55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谢谢大家</a:t>
            </a:r>
            <a:endParaRPr lang="en-US" altLang="zh-CN" sz="55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231" name="TextBox 34"/>
          <p:cNvSpPr txBox="1"/>
          <p:nvPr/>
        </p:nvSpPr>
        <p:spPr>
          <a:xfrm>
            <a:off x="4038600" y="5781675"/>
            <a:ext cx="43935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80808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中铁四局集团安徽智能制造有限公司</a:t>
            </a:r>
            <a:endParaRPr lang="zh-CN" altLang="en-US" sz="2000" dirty="0">
              <a:solidFill>
                <a:srgbClr val="80808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16150" y="261938"/>
            <a:ext cx="1450975" cy="12604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131550" y="1892300"/>
            <a:ext cx="1058863" cy="11969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88" y="1892300"/>
            <a:ext cx="5294313" cy="1196975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223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1463" y="1897063"/>
            <a:ext cx="1987550" cy="1192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83" name="文本框 27"/>
          <p:cNvSpPr txBox="1">
            <a:spLocks noChangeArrowheads="1"/>
          </p:cNvSpPr>
          <p:nvPr/>
        </p:nvSpPr>
        <p:spPr bwMode="auto">
          <a:xfrm>
            <a:off x="431800" y="2370138"/>
            <a:ext cx="3727450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project POWERPOINT</a:t>
            </a:r>
            <a:endParaRPr kumimoji="0" lang="zh-CN" alt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497013" y="1268413"/>
            <a:ext cx="1152525" cy="1042988"/>
          </a:xfrm>
          <a:prstGeom prst="rect">
            <a:avLst/>
          </a:prstGeom>
          <a:solidFill>
            <a:schemeClr val="tx2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925" y="2100263"/>
            <a:ext cx="396875" cy="423863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159250" y="1892300"/>
            <a:ext cx="1136650" cy="1196975"/>
          </a:xfrm>
          <a:prstGeom prst="rect">
            <a:avLst/>
          </a:prstGeom>
          <a:solidFill>
            <a:srgbClr val="92D0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2241" name="组合 52"/>
          <p:cNvGrpSpPr/>
          <p:nvPr/>
        </p:nvGrpSpPr>
        <p:grpSpPr>
          <a:xfrm>
            <a:off x="1588" y="5095875"/>
            <a:ext cx="12188825" cy="95250"/>
            <a:chOff x="0" y="532828"/>
            <a:chExt cx="759125" cy="568897"/>
          </a:xfrm>
        </p:grpSpPr>
        <p:sp>
          <p:nvSpPr>
            <p:cNvPr id="54" name="矩形 53"/>
            <p:cNvSpPr/>
            <p:nvPr/>
          </p:nvSpPr>
          <p:spPr>
            <a:xfrm>
              <a:off x="0" y="532828"/>
              <a:ext cx="23877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38771" y="532828"/>
              <a:ext cx="209901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616851" y="532828"/>
              <a:ext cx="14227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48673" y="532828"/>
              <a:ext cx="170057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5224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1906588"/>
            <a:ext cx="1774825" cy="1182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4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963" y="1906588"/>
            <a:ext cx="1855787" cy="1193800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组合 33"/>
          <p:cNvGrpSpPr/>
          <p:nvPr/>
        </p:nvGrpSpPr>
        <p:grpSpPr>
          <a:xfrm>
            <a:off x="1588" y="1828800"/>
            <a:ext cx="12188825" cy="2419350"/>
            <a:chOff x="170694" y="177982"/>
            <a:chExt cx="3936004" cy="781165"/>
          </a:xfrm>
        </p:grpSpPr>
        <p:sp>
          <p:nvSpPr>
            <p:cNvPr id="35" name="等腰三角形 34"/>
            <p:cNvSpPr/>
            <p:nvPr/>
          </p:nvSpPr>
          <p:spPr>
            <a:xfrm>
              <a:off x="1233897" y="177982"/>
              <a:ext cx="355255" cy="35675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flipV="1">
              <a:off x="200427" y="602394"/>
              <a:ext cx="355255" cy="35675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0694" y="261532"/>
              <a:ext cx="3936004" cy="6120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376773" y="178495"/>
              <a:ext cx="1036033" cy="778602"/>
            </a:xfrm>
            <a:prstGeom prst="parallelogram">
              <a:avLst>
                <a:gd name="adj" fmla="val 48207"/>
              </a:avLst>
            </a:prstGeom>
            <a:solidFill>
              <a:srgbClr val="006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文本框 6"/>
            <p:cNvSpPr txBox="1"/>
            <p:nvPr/>
          </p:nvSpPr>
          <p:spPr>
            <a:xfrm>
              <a:off x="588491" y="284085"/>
              <a:ext cx="569024" cy="559732"/>
            </a:xfrm>
            <a:prstGeom prst="rect">
              <a:avLst/>
            </a:prstGeom>
            <a:noFill/>
          </p:spPr>
          <p:txBody>
            <a:bodyPr lIns="91416" tIns="45708" rIns="91416" bIns="45708">
              <a:spAutoFit/>
            </a:bodyPr>
            <a:lstStyle/>
            <a:p>
              <a:pPr marR="0" defTabSz="914400">
                <a:buClrTx/>
                <a:buSzTx/>
                <a:buFontTx/>
                <a:defRPr/>
              </a:pPr>
              <a:r>
                <a:rPr kumimoji="0" lang="en-US" altLang="zh-CN" sz="10665" b="0" kern="1200" cap="none" spc="0" normalizeH="0" baseline="0" noProof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10665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2291" name="TextBox 48"/>
          <p:cNvSpPr txBox="1">
            <a:spLocks noChangeArrowheads="1"/>
          </p:cNvSpPr>
          <p:nvPr/>
        </p:nvSpPr>
        <p:spPr bwMode="auto">
          <a:xfrm>
            <a:off x="4468813" y="2684463"/>
            <a:ext cx="6934200" cy="828675"/>
          </a:xfrm>
          <a:prstGeom prst="rect">
            <a:avLst/>
          </a:prstGeom>
          <a:noFill/>
          <a:ln>
            <a:noFill/>
          </a:ln>
        </p:spPr>
        <p:txBody>
          <a:bodyPr lIns="91422" tIns="45709" rIns="91422" bIns="45709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整体概述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44" name="矩形 28"/>
          <p:cNvSpPr>
            <a:spLocks noChangeArrowheads="1"/>
          </p:cNvSpPr>
          <p:nvPr/>
        </p:nvSpPr>
        <p:spPr bwMode="auto">
          <a:xfrm>
            <a:off x="1588" y="6678613"/>
            <a:ext cx="12188825" cy="203200"/>
          </a:xfrm>
          <a:prstGeom prst="rect">
            <a:avLst/>
          </a:prstGeom>
          <a:solidFill>
            <a:srgbClr val="0067B4"/>
          </a:solidFill>
          <a:ln>
            <a:noFill/>
          </a:ln>
        </p:spPr>
        <p:txBody>
          <a:bodyPr lIns="121856" tIns="60928" rIns="121856" bIns="60928" anchor="ctr"/>
          <a:lstStyle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1"/>
          <p:cNvSpPr>
            <a:spLocks noChangeArrowheads="1"/>
          </p:cNvSpPr>
          <p:nvPr/>
        </p:nvSpPr>
        <p:spPr bwMode="auto">
          <a:xfrm>
            <a:off x="1501273" y="269692"/>
            <a:ext cx="4849813" cy="489585"/>
          </a:xfrm>
          <a:prstGeom prst="rect">
            <a:avLst/>
          </a:prstGeom>
          <a:noFill/>
          <a:ln>
            <a:noFill/>
          </a:ln>
        </p:spPr>
        <p:txBody>
          <a:bodyPr lIns="121856" tIns="60928" rIns="121856" bIns="60928">
            <a:spAutoFit/>
          </a:bodyPr>
          <a:lstStyle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平台概述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4"/>
          <p:cNvSpPr txBox="1"/>
          <p:nvPr/>
        </p:nvSpPr>
        <p:spPr>
          <a:xfrm>
            <a:off x="762635" y="1295400"/>
            <a:ext cx="318897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</a:pPr>
            <a:r>
              <a:rPr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系统以构件生产和质量管控数字化为业务核心，融合智能化等技术，实现物料管理、钢筋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加工</a:t>
            </a:r>
            <a:r>
              <a:rPr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、管片生产、蒸养监控、水养监控、堆场排放等智能化管理功能，</a:t>
            </a:r>
            <a:r>
              <a:rPr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提升产品质量数据的真实性、全面性；通过大屏监控与BIM可视化的大数据智控中心、微信公众号信息推送中心</a:t>
            </a:r>
            <a:r>
              <a:rPr lang="zh-CN" altLang="en-US" sz="16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将预制工厂建设为具有数据采集自动化、生产管理智能化的智慧工厂</a:t>
            </a:r>
            <a:endParaRPr sz="1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48200" y="1219200"/>
            <a:ext cx="6903720" cy="2194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9630" y="3700780"/>
            <a:ext cx="6892290" cy="25038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4620" y="343471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智控中心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60335" y="6225540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数字孪生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1"/>
          <p:cNvSpPr>
            <a:spLocks noChangeArrowheads="1"/>
          </p:cNvSpPr>
          <p:nvPr/>
        </p:nvSpPr>
        <p:spPr bwMode="auto">
          <a:xfrm>
            <a:off x="1501273" y="269692"/>
            <a:ext cx="4849813" cy="492378"/>
          </a:xfrm>
          <a:prstGeom prst="rect">
            <a:avLst/>
          </a:prstGeom>
          <a:noFill/>
          <a:ln>
            <a:noFill/>
          </a:ln>
        </p:spPr>
        <p:txBody>
          <a:bodyPr lIns="121856" tIns="60928" rIns="121856" bIns="60928">
            <a:spAutoFit/>
          </a:bodyPr>
          <a:lstStyle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整体架构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7435" y="6024880"/>
            <a:ext cx="2216150" cy="350520"/>
          </a:xfrm>
          <a:prstGeom prst="rect">
            <a:avLst/>
          </a:prstGeom>
          <a:solidFill>
            <a:srgbClr val="AFABAB"/>
          </a:solidFill>
          <a:ln w="17463" algn="ctr">
            <a:noFill/>
            <a:miter lim="800000"/>
          </a:ln>
          <a:effectLst/>
        </p:spPr>
        <p:txBody>
          <a:bodyPr anchor="ctr"/>
          <a:p>
            <a:pPr algn="ctr" defTabSz="913130"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基础设施</a:t>
            </a:r>
            <a:endParaRPr lang="zh-CN" altLang="en-US" sz="1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1180" y="1243965"/>
            <a:ext cx="11156315" cy="699135"/>
            <a:chOff x="1585" y="1426"/>
            <a:chExt cx="12709" cy="737"/>
          </a:xfrm>
        </p:grpSpPr>
        <p:sp>
          <p:nvSpPr>
            <p:cNvPr id="12" name="等腰三角形 131"/>
            <p:cNvSpPr/>
            <p:nvPr/>
          </p:nvSpPr>
          <p:spPr>
            <a:xfrm>
              <a:off x="1585" y="1426"/>
              <a:ext cx="12709" cy="73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rtlCol="0" anchor="t" anchorCtr="0">
              <a:noAutofit/>
            </a:bodyPr>
            <a:p>
              <a:pPr algn="ctr" defTabSz="913130" eaLnBrk="0" hangingPunct="0">
                <a:spcBef>
                  <a:spcPct val="50000"/>
                </a:spcBef>
                <a:defRPr/>
              </a:pPr>
              <a:endParaRPr lang="zh-CN" altLang="en-US" sz="1995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endParaRPr>
            </a:p>
          </p:txBody>
        </p:sp>
        <p:sp>
          <p:nvSpPr>
            <p:cNvPr id="13" name="Text Box 131"/>
            <p:cNvSpPr txBox="1">
              <a:spLocks noChangeArrowheads="1"/>
            </p:cNvSpPr>
            <p:nvPr/>
          </p:nvSpPr>
          <p:spPr bwMode="gray">
            <a:xfrm>
              <a:off x="2347" y="1641"/>
              <a:ext cx="10795" cy="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anchor="ctr">
              <a:spAutoFit/>
            </a:bodyPr>
            <a:p>
              <a:pPr algn="ctr" defTabSz="913130" eaLnBrk="0" hangingPunct="0">
                <a:spcBef>
                  <a:spcPct val="50000"/>
                </a:spcBef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/>
                </a:rPr>
                <a:t>数字化应用</a:t>
              </a:r>
              <a:endParaRPr lang="zh-CN" altLang="en-US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13410" y="4647565"/>
            <a:ext cx="377190" cy="175895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数据采集治理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73"/>
          <p:cNvSpPr/>
          <p:nvPr/>
        </p:nvSpPr>
        <p:spPr bwMode="gray">
          <a:xfrm>
            <a:off x="3415665" y="6087110"/>
            <a:ext cx="8023860" cy="288290"/>
          </a:xfrm>
          <a:prstGeom prst="rect">
            <a:avLst/>
          </a:prstGeom>
          <a:solidFill>
            <a:srgbClr val="00B0F0">
              <a:alpha val="27843"/>
            </a:srgbClr>
          </a:solidFill>
          <a:ln w="317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lvl="0" algn="ctr" defTabSz="1218565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私有云</a:t>
            </a:r>
            <a:endParaRPr lang="zh-CN" altLang="en-US" sz="10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9340" y="5553710"/>
            <a:ext cx="2215515" cy="424180"/>
          </a:xfrm>
          <a:prstGeom prst="rect">
            <a:avLst/>
          </a:prstGeom>
          <a:solidFill>
            <a:srgbClr val="9DC3E6"/>
          </a:solidFill>
          <a:ln w="17463" algn="ctr">
            <a:noFill/>
            <a:miter lim="800000"/>
          </a:ln>
          <a:effectLst/>
        </p:spPr>
        <p:txBody>
          <a:bodyPr anchor="ctr"/>
          <a:p>
            <a:pPr algn="ctr" defTabSz="913130"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采集层</a:t>
            </a:r>
            <a:endParaRPr lang="zh-CN" altLang="en-US" sz="1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415665" y="5599430"/>
            <a:ext cx="8006080" cy="424815"/>
            <a:chOff x="2590657" y="4578350"/>
            <a:chExt cx="7072630" cy="360045"/>
          </a:xfrm>
        </p:grpSpPr>
        <p:sp>
          <p:nvSpPr>
            <p:cNvPr id="19" name="矩形 18"/>
            <p:cNvSpPr/>
            <p:nvPr/>
          </p:nvSpPr>
          <p:spPr>
            <a:xfrm>
              <a:off x="2590657" y="4578350"/>
              <a:ext cx="7072630" cy="360045"/>
            </a:xfrm>
            <a:prstGeom prst="rect">
              <a:avLst/>
            </a:prstGeom>
            <a:solidFill>
              <a:srgbClr val="00B0F0">
                <a:alpha val="27843"/>
              </a:srgbClr>
            </a:solidFill>
            <a:ln w="317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l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" name="任意多边形 178"/>
            <p:cNvSpPr/>
            <p:nvPr/>
          </p:nvSpPr>
          <p:spPr bwMode="gray">
            <a:xfrm>
              <a:off x="3974087" y="4614440"/>
              <a:ext cx="719455" cy="288000"/>
            </a:xfrm>
            <a:prstGeom prst="rect">
              <a:avLst/>
            </a:prstGeom>
            <a:solidFill>
              <a:srgbClr val="E0EBF6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spcFirstLastPara="0" vert="horz" wrap="square" lIns="91440" tIns="45720" rIns="91440" bIns="45720" numCol="1" spcCol="0" rtlCol="0" anchor="ctr" anchorCtr="0">
              <a:noAutofit/>
            </a:bodyPr>
            <a:p>
              <a:pPr algn="ctr" defTabSz="913130"/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/>
                  <a:sym typeface="+mn-ea"/>
                </a:rPr>
                <a:t>RFID</a:t>
              </a:r>
              <a:endPara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endParaRPr>
            </a:p>
          </p:txBody>
        </p:sp>
        <p:sp>
          <p:nvSpPr>
            <p:cNvPr id="21" name="任意多边形 179"/>
            <p:cNvSpPr/>
            <p:nvPr/>
          </p:nvSpPr>
          <p:spPr bwMode="gray">
            <a:xfrm>
              <a:off x="4874527" y="4614408"/>
              <a:ext cx="790570" cy="287928"/>
            </a:xfrm>
            <a:prstGeom prst="rect">
              <a:avLst/>
            </a:prstGeom>
            <a:solidFill>
              <a:srgbClr val="E0EBF6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spcFirstLastPara="0" vert="horz" wrap="square" lIns="91440" tIns="45720" rIns="91440" bIns="45720" numCol="1" spcCol="0" rtlCol="0" anchor="ctr" anchorCtr="0">
              <a:noAutofit/>
            </a:bodyPr>
            <a:p>
              <a:pPr algn="ctr" defTabSz="913130"/>
              <a:r>
                <a:rPr lang="en-US" altLang="zh-CN" sz="1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/>
                  <a:sym typeface="+mn-ea"/>
                </a:rPr>
                <a:t>AI</a:t>
              </a:r>
              <a:r>
                <a:rPr lang="zh-CN" altLang="en-US" sz="1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/>
                  <a:sym typeface="+mn-ea"/>
                </a:rPr>
                <a:t>识别</a:t>
              </a:r>
              <a:endPara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endParaRPr>
            </a:p>
          </p:txBody>
        </p:sp>
        <p:sp>
          <p:nvSpPr>
            <p:cNvPr id="22" name="任意多边形 174"/>
            <p:cNvSpPr/>
            <p:nvPr/>
          </p:nvSpPr>
          <p:spPr bwMode="gray">
            <a:xfrm>
              <a:off x="5906843" y="4614441"/>
              <a:ext cx="719455" cy="288000"/>
            </a:xfrm>
            <a:prstGeom prst="rect">
              <a:avLst/>
            </a:prstGeom>
            <a:solidFill>
              <a:srgbClr val="E0EBF6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spcFirstLastPara="0" vert="horz" wrap="square" lIns="91440" tIns="45720" rIns="91440" bIns="45720" numCol="1" spcCol="0" rtlCol="0" anchor="ctr" anchorCtr="0">
              <a:noAutofit/>
            </a:bodyPr>
            <a:p>
              <a:pPr algn="ctr" defTabSz="913130"/>
              <a:r>
                <a:rPr lang="zh-CN" altLang="en-US" sz="1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/>
                  <a:sym typeface="+mn-ea"/>
                </a:rPr>
                <a:t>传感器</a:t>
              </a:r>
              <a:endPara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endParaRPr>
            </a:p>
          </p:txBody>
        </p:sp>
        <p:sp>
          <p:nvSpPr>
            <p:cNvPr id="24" name="任意多边形 180"/>
            <p:cNvSpPr/>
            <p:nvPr/>
          </p:nvSpPr>
          <p:spPr bwMode="gray">
            <a:xfrm>
              <a:off x="7713734" y="4614441"/>
              <a:ext cx="719455" cy="288000"/>
            </a:xfrm>
            <a:prstGeom prst="rect">
              <a:avLst/>
            </a:prstGeom>
            <a:solidFill>
              <a:srgbClr val="E0EBF6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spcFirstLastPara="0" vert="horz" wrap="square" lIns="91440" tIns="45720" rIns="91440" bIns="45720" numCol="1" spcCol="0" rtlCol="0" anchor="ctr" anchorCtr="0">
              <a:noAutofit/>
            </a:bodyPr>
            <a:p>
              <a:pPr lvl="0" algn="ctr" defTabSz="913130">
                <a:buClrTx/>
                <a:buSzTx/>
                <a:buFontTx/>
                <a:defRPr/>
              </a:pPr>
              <a:r>
                <a:rPr lang="en-US" altLang="zh-CN" sz="1000" kern="0" dirty="0">
                  <a:ln>
                    <a:noFill/>
                  </a:ln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/>
                  <a:sym typeface="+mn-ea"/>
                </a:rPr>
                <a:t>APP</a:t>
              </a:r>
              <a:endParaRPr lang="zh-CN" altLang="en-US" sz="1000" kern="0" dirty="0">
                <a:ln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endParaRPr>
            </a:p>
          </p:txBody>
        </p:sp>
        <p:sp>
          <p:nvSpPr>
            <p:cNvPr id="27" name="任意多边形 181"/>
            <p:cNvSpPr/>
            <p:nvPr/>
          </p:nvSpPr>
          <p:spPr bwMode="gray">
            <a:xfrm>
              <a:off x="8688258" y="4614441"/>
              <a:ext cx="719455" cy="288000"/>
            </a:xfrm>
            <a:prstGeom prst="rect">
              <a:avLst/>
            </a:prstGeom>
            <a:solidFill>
              <a:srgbClr val="E0EBF6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spcFirstLastPara="0" vert="horz" wrap="square" lIns="91440" tIns="45720" rIns="91440" bIns="45720" numCol="1" spcCol="0" rtlCol="0" anchor="ctr" anchorCtr="0">
              <a:noAutofit/>
            </a:bodyPr>
            <a:p>
              <a:pPr lvl="0" algn="ctr" defTabSz="913130">
                <a:buClrTx/>
                <a:buSzTx/>
                <a:buFontTx/>
                <a:defRPr/>
              </a:pPr>
              <a:r>
                <a:rPr lang="en-US" altLang="zh-CN" sz="1000" kern="0" dirty="0">
                  <a:ln>
                    <a:noFill/>
                  </a:ln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/>
                  <a:sym typeface="+mn-ea"/>
                </a:rPr>
                <a:t>.......</a:t>
              </a:r>
              <a:endParaRPr lang="en-US" altLang="zh-CN" sz="1000" kern="0" dirty="0">
                <a:ln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endParaRPr>
            </a:p>
          </p:txBody>
        </p:sp>
        <p:sp>
          <p:nvSpPr>
            <p:cNvPr id="31" name="任意多边形 173"/>
            <p:cNvSpPr/>
            <p:nvPr/>
          </p:nvSpPr>
          <p:spPr bwMode="gray">
            <a:xfrm>
              <a:off x="2788299" y="4614408"/>
              <a:ext cx="860702" cy="287928"/>
            </a:xfrm>
            <a:prstGeom prst="rect">
              <a:avLst/>
            </a:prstGeom>
            <a:solidFill>
              <a:srgbClr val="E0EBF6"/>
            </a:solidFill>
            <a:ln w="3175" cap="sq" cmpd="sng" algn="ctr">
              <a:noFill/>
              <a:prstDash val="solid"/>
              <a:bevel/>
            </a:ln>
            <a:effectLst/>
          </p:spPr>
          <p:txBody>
            <a:bodyPr spcFirstLastPara="0" vert="horz" wrap="square" lIns="91440" tIns="45720" rIns="91440" bIns="45720" numCol="1" spcCol="0" rtlCol="0" anchor="ctr" anchorCtr="0">
              <a:noAutofit/>
            </a:bodyPr>
            <a:p>
              <a:pPr algn="ctr" defTabSz="913130"/>
              <a:r>
                <a:rPr lang="zh-CN" altLang="en-US" sz="1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/>
                  <a:sym typeface="+mn-ea"/>
                </a:rPr>
                <a:t>智能设备</a:t>
              </a:r>
              <a:endPara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068705" y="5180965"/>
            <a:ext cx="2215515" cy="350520"/>
          </a:xfrm>
          <a:prstGeom prst="rect">
            <a:avLst/>
          </a:prstGeom>
          <a:solidFill>
            <a:srgbClr val="EFC6AA"/>
          </a:solidFill>
          <a:ln w="17463" algn="ctr">
            <a:noFill/>
            <a:miter lim="800000"/>
          </a:ln>
          <a:effectLst/>
        </p:spPr>
        <p:txBody>
          <a:bodyPr anchor="ctr"/>
          <a:p>
            <a:pPr algn="ctr" defTabSz="913130"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服务层</a:t>
            </a:r>
            <a:endParaRPr lang="zh-CN" altLang="en-US" sz="1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33" name="任意多边形 173"/>
          <p:cNvSpPr/>
          <p:nvPr/>
        </p:nvSpPr>
        <p:spPr bwMode="gray">
          <a:xfrm>
            <a:off x="3425190" y="5180965"/>
            <a:ext cx="8006080" cy="350520"/>
          </a:xfrm>
          <a:prstGeom prst="rect">
            <a:avLst/>
          </a:prstGeom>
          <a:solidFill>
            <a:srgbClr val="00B0F0">
              <a:alpha val="27843"/>
            </a:srgbClr>
          </a:solidFill>
          <a:ln w="317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lvl="0" algn="ctr" defTabSz="1218565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0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3609340" y="5212080"/>
            <a:ext cx="919480" cy="288290"/>
          </a:xfrm>
          <a:prstGeom prst="rect">
            <a:avLst/>
          </a:prstGeom>
          <a:solidFill>
            <a:srgbClr val="9CC7CE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消息服务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50460" y="5212080"/>
            <a:ext cx="885190" cy="288290"/>
          </a:xfrm>
          <a:prstGeom prst="rect">
            <a:avLst/>
          </a:prstGeom>
          <a:solidFill>
            <a:srgbClr val="9CC7CE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安全服务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257290" y="5212080"/>
            <a:ext cx="885190" cy="288290"/>
          </a:xfrm>
          <a:prstGeom prst="rect">
            <a:avLst/>
          </a:prstGeom>
          <a:solidFill>
            <a:srgbClr val="9CC7CE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文件服务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7564120" y="5212080"/>
            <a:ext cx="885190" cy="288290"/>
          </a:xfrm>
          <a:prstGeom prst="rect">
            <a:avLst/>
          </a:prstGeom>
          <a:solidFill>
            <a:srgbClr val="9CC7CE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缓存服务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8870950" y="5212080"/>
            <a:ext cx="819785" cy="288290"/>
          </a:xfrm>
          <a:prstGeom prst="rect">
            <a:avLst/>
          </a:prstGeom>
          <a:solidFill>
            <a:srgbClr val="9CC7CE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接口服务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67435" y="4675505"/>
            <a:ext cx="2217420" cy="424815"/>
          </a:xfrm>
          <a:prstGeom prst="rect">
            <a:avLst/>
          </a:prstGeom>
          <a:solidFill>
            <a:srgbClr val="D6DCE5"/>
          </a:solidFill>
          <a:ln w="17463" algn="ctr">
            <a:noFill/>
            <a:miter lim="800000"/>
          </a:ln>
          <a:effectLst/>
        </p:spPr>
        <p:txBody>
          <a:bodyPr anchor="ctr"/>
          <a:p>
            <a:pPr algn="ctr" defTabSz="913130"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工具层</a:t>
            </a:r>
            <a:endParaRPr lang="zh-CN" altLang="en-US" sz="1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55" name="任意多边形 173"/>
          <p:cNvSpPr/>
          <p:nvPr/>
        </p:nvSpPr>
        <p:spPr bwMode="gray">
          <a:xfrm>
            <a:off x="3415665" y="4675505"/>
            <a:ext cx="8015605" cy="424815"/>
          </a:xfrm>
          <a:prstGeom prst="rect">
            <a:avLst/>
          </a:prstGeom>
          <a:solidFill>
            <a:srgbClr val="00B0F0">
              <a:alpha val="27843"/>
            </a:srgbClr>
          </a:solidFill>
          <a:ln w="317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lvl="0" algn="ctr" defTabSz="1218565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0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3609340" y="4731385"/>
            <a:ext cx="921385" cy="325755"/>
          </a:xfrm>
          <a:prstGeom prst="rect">
            <a:avLst/>
          </a:prstGeom>
          <a:solidFill>
            <a:schemeClr val="accent5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BIM</a:t>
            </a: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轻量化工具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5001260" y="4731385"/>
            <a:ext cx="886460" cy="325755"/>
          </a:xfrm>
          <a:prstGeom prst="rect">
            <a:avLst/>
          </a:prstGeom>
          <a:solidFill>
            <a:schemeClr val="accent5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在线表单管理工具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6358255" y="4731385"/>
            <a:ext cx="886460" cy="325755"/>
          </a:xfrm>
          <a:prstGeom prst="rect">
            <a:avLst/>
          </a:prstGeom>
          <a:solidFill>
            <a:schemeClr val="accent5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采集程序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7715250" y="4731385"/>
            <a:ext cx="886460" cy="325755"/>
          </a:xfrm>
          <a:prstGeom prst="rect">
            <a:avLst/>
          </a:prstGeom>
          <a:solidFill>
            <a:schemeClr val="accent5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AI</a:t>
            </a: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算法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9072245" y="4731385"/>
            <a:ext cx="821055" cy="325755"/>
          </a:xfrm>
          <a:prstGeom prst="rect">
            <a:avLst/>
          </a:prstGeom>
          <a:solidFill>
            <a:schemeClr val="accent5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APP</a:t>
            </a: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应用工具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10363835" y="4731385"/>
            <a:ext cx="821055" cy="325755"/>
          </a:xfrm>
          <a:prstGeom prst="rect">
            <a:avLst/>
          </a:prstGeom>
          <a:solidFill>
            <a:schemeClr val="accent5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数据治理工具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067435" y="3253105"/>
            <a:ext cx="2217420" cy="1275080"/>
          </a:xfrm>
          <a:prstGeom prst="rect">
            <a:avLst/>
          </a:prstGeom>
          <a:solidFill>
            <a:srgbClr val="CBDBEF"/>
          </a:solidFill>
          <a:ln w="17463" algn="ctr">
            <a:noFill/>
            <a:miter lim="800000"/>
          </a:ln>
          <a:effectLst/>
        </p:spPr>
        <p:txBody>
          <a:bodyPr anchor="ctr"/>
          <a:p>
            <a:pPr algn="ctr" defTabSz="913130"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功能应用</a:t>
            </a:r>
            <a:endParaRPr lang="zh-CN" altLang="en-US" sz="1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87" name="任意多边形 173"/>
          <p:cNvSpPr/>
          <p:nvPr/>
        </p:nvSpPr>
        <p:spPr bwMode="gray">
          <a:xfrm>
            <a:off x="3424555" y="3239135"/>
            <a:ext cx="8014335" cy="1303020"/>
          </a:xfrm>
          <a:prstGeom prst="rect">
            <a:avLst/>
          </a:prstGeom>
          <a:solidFill>
            <a:srgbClr val="00B0F0">
              <a:alpha val="27843"/>
            </a:srgbClr>
          </a:solidFill>
          <a:ln w="317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lvl="0" algn="ctr" defTabSz="1218565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0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3609340" y="3316550"/>
            <a:ext cx="3217545" cy="565205"/>
            <a:chOff x="2847752" y="2528828"/>
            <a:chExt cx="2232248" cy="565204"/>
          </a:xfrm>
          <a:solidFill>
            <a:srgbClr val="5B9BD5"/>
          </a:solidFill>
        </p:grpSpPr>
        <p:sp>
          <p:nvSpPr>
            <p:cNvPr id="96" name="矩形: 圆角 22"/>
            <p:cNvSpPr/>
            <p:nvPr/>
          </p:nvSpPr>
          <p:spPr bwMode="auto">
            <a:xfrm>
              <a:off x="2847752" y="2528828"/>
              <a:ext cx="2232248" cy="565149"/>
            </a:xfrm>
            <a:prstGeom prst="roundRect">
              <a:avLst>
                <a:gd name="adj" fmla="val 5940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2847752" y="2727103"/>
              <a:ext cx="2232248" cy="36692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2892325" y="2780808"/>
              <a:ext cx="668618" cy="246221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班组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/>
          </p:nvSpPr>
          <p:spPr bwMode="auto">
            <a:xfrm>
              <a:off x="3634414" y="2780808"/>
              <a:ext cx="668618" cy="246221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p>
              <a:pPr lvl="0" algn="ctr" eaLnBrk="0" hangingPunct="0">
                <a:buClrTx/>
                <a:buSzTx/>
                <a:buFontTx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模具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管理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5" name="矩形 104"/>
            <p:cNvSpPr/>
            <p:nvPr/>
          </p:nvSpPr>
          <p:spPr bwMode="auto">
            <a:xfrm>
              <a:off x="4346390" y="2780978"/>
              <a:ext cx="699050" cy="246380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p>
              <a:pPr lvl="0" algn="ctr" eaLnBrk="0" hangingPunct="0">
                <a:buClrTx/>
                <a:buSzTx/>
                <a:buFontTx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盾构区间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287895" y="3315970"/>
            <a:ext cx="3691890" cy="549275"/>
            <a:chOff x="5313579" y="2567439"/>
            <a:chExt cx="2232248" cy="524564"/>
          </a:xfrm>
          <a:solidFill>
            <a:srgbClr val="5B9BD5"/>
          </a:solidFill>
        </p:grpSpPr>
        <p:sp>
          <p:nvSpPr>
            <p:cNvPr id="107" name="矩形: 圆角 200"/>
            <p:cNvSpPr/>
            <p:nvPr/>
          </p:nvSpPr>
          <p:spPr bwMode="auto">
            <a:xfrm>
              <a:off x="5313579" y="2567439"/>
              <a:ext cx="2232248" cy="524564"/>
            </a:xfrm>
            <a:prstGeom prst="roundRect">
              <a:avLst>
                <a:gd name="adj" fmla="val 5940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313579" y="2756039"/>
              <a:ext cx="2232248" cy="33596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5358920" y="2803643"/>
              <a:ext cx="668618" cy="246221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p>
              <a:pPr lvl="0" algn="ctr" eaLnBrk="0" hangingPunct="0">
                <a:buClrTx/>
                <a:buSzTx/>
                <a:buFontTx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生产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顺序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6095250" y="2803642"/>
              <a:ext cx="668618" cy="246221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p>
              <a:pPr lvl="0" algn="ctr" eaLnBrk="0" hangingPunct="0">
                <a:buClrTx/>
                <a:buSzTx/>
                <a:buFontTx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排产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计划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6842330" y="2809707"/>
              <a:ext cx="668618" cy="246221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p>
              <a:pPr lvl="0" algn="ctr" eaLnBrk="0" hangingPunct="0">
                <a:buClrTx/>
                <a:buSzTx/>
                <a:buFontTx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生产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状态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609340" y="3943985"/>
            <a:ext cx="3211195" cy="568325"/>
            <a:chOff x="2847752" y="2569468"/>
            <a:chExt cx="2232248" cy="524564"/>
          </a:xfrm>
          <a:solidFill>
            <a:srgbClr val="5B9BD5"/>
          </a:solidFill>
        </p:grpSpPr>
        <p:sp>
          <p:nvSpPr>
            <p:cNvPr id="120" name="矩形: 圆角 213"/>
            <p:cNvSpPr/>
            <p:nvPr/>
          </p:nvSpPr>
          <p:spPr bwMode="auto">
            <a:xfrm>
              <a:off x="2847752" y="2569468"/>
              <a:ext cx="2232248" cy="524564"/>
            </a:xfrm>
            <a:prstGeom prst="roundRect">
              <a:avLst>
                <a:gd name="adj" fmla="val 5940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1" name="矩形 120"/>
            <p:cNvSpPr/>
            <p:nvPr/>
          </p:nvSpPr>
          <p:spPr bwMode="auto">
            <a:xfrm>
              <a:off x="2847752" y="2727103"/>
              <a:ext cx="2232248" cy="36692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2892325" y="2780808"/>
              <a:ext cx="668618" cy="246221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p>
              <a:pPr lvl="0" algn="ctr" eaLnBrk="0" hangingPunct="0">
                <a:buClrTx/>
                <a:buSzTx/>
                <a:buFontTx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水养蒸养管理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4" name="矩形 123"/>
            <p:cNvSpPr/>
            <p:nvPr/>
          </p:nvSpPr>
          <p:spPr bwMode="auto">
            <a:xfrm>
              <a:off x="3634414" y="2780808"/>
              <a:ext cx="668618" cy="246221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p>
              <a:pPr lvl="0" algn="ctr" eaLnBrk="0" hangingPunct="0">
                <a:buClrTx/>
                <a:buSzTx/>
                <a:buFontTx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生产异常管理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5" name="矩形 124"/>
            <p:cNvSpPr/>
            <p:nvPr/>
          </p:nvSpPr>
          <p:spPr bwMode="auto">
            <a:xfrm>
              <a:off x="4376503" y="2780808"/>
              <a:ext cx="668618" cy="246221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p>
              <a:pPr lvl="0" algn="ctr" eaLnBrk="0" hangingPunct="0">
                <a:buClrTx/>
                <a:buSzTx/>
                <a:buFontTx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钢筋笼管理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7289165" y="3944620"/>
            <a:ext cx="3690620" cy="565785"/>
            <a:chOff x="2847752" y="2569468"/>
            <a:chExt cx="2232248" cy="524564"/>
          </a:xfrm>
          <a:solidFill>
            <a:srgbClr val="5B9BD5"/>
          </a:solidFill>
        </p:grpSpPr>
        <p:sp>
          <p:nvSpPr>
            <p:cNvPr id="127" name="矩形: 圆角 220"/>
            <p:cNvSpPr/>
            <p:nvPr/>
          </p:nvSpPr>
          <p:spPr bwMode="auto">
            <a:xfrm>
              <a:off x="2847752" y="2569468"/>
              <a:ext cx="2232248" cy="524564"/>
            </a:xfrm>
            <a:prstGeom prst="roundRect">
              <a:avLst>
                <a:gd name="adj" fmla="val 5940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8" name="矩形 127"/>
            <p:cNvSpPr/>
            <p:nvPr/>
          </p:nvSpPr>
          <p:spPr bwMode="auto">
            <a:xfrm>
              <a:off x="2847752" y="2727103"/>
              <a:ext cx="2232248" cy="36692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0" name="矩形 129"/>
            <p:cNvSpPr/>
            <p:nvPr/>
          </p:nvSpPr>
          <p:spPr bwMode="auto">
            <a:xfrm>
              <a:off x="2892325" y="2780808"/>
              <a:ext cx="668618" cy="246221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p>
              <a:pPr lvl="0" algn="ctr" eaLnBrk="0" hangingPunct="0">
                <a:buClrTx/>
                <a:buSzTx/>
                <a:buFontTx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数字孪生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31" name="矩形 130"/>
            <p:cNvSpPr/>
            <p:nvPr/>
          </p:nvSpPr>
          <p:spPr bwMode="auto">
            <a:xfrm>
              <a:off x="3634414" y="2780808"/>
              <a:ext cx="668618" cy="246221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p>
              <a:pPr lvl="0" algn="ctr" eaLnBrk="0" hangingPunct="0">
                <a:buClrTx/>
                <a:buSzTx/>
                <a:buFontTx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多维报表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33" name="矩形 132"/>
            <p:cNvSpPr/>
            <p:nvPr/>
          </p:nvSpPr>
          <p:spPr bwMode="auto">
            <a:xfrm>
              <a:off x="4376503" y="2780808"/>
              <a:ext cx="668618" cy="246221"/>
            </a:xfrm>
            <a:prstGeom prst="rect">
              <a:avLst/>
            </a:prstGeom>
            <a:solidFill>
              <a:srgbClr val="BDD7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p>
              <a:pPr lvl="0" algn="ctr" eaLnBrk="0" hangingPunct="0">
                <a:buClrTx/>
                <a:buSzTx/>
                <a:buFontTx/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BI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34" name="矩形 133"/>
          <p:cNvSpPr/>
          <p:nvPr/>
        </p:nvSpPr>
        <p:spPr>
          <a:xfrm>
            <a:off x="1067435" y="1981200"/>
            <a:ext cx="2217420" cy="1195705"/>
          </a:xfrm>
          <a:prstGeom prst="rect">
            <a:avLst/>
          </a:prstGeom>
          <a:solidFill>
            <a:srgbClr val="F2F2F2"/>
          </a:solidFill>
          <a:ln w="17463" algn="ctr">
            <a:noFill/>
            <a:miter lim="800000"/>
          </a:ln>
          <a:effectLst/>
        </p:spPr>
        <p:txBody>
          <a:bodyPr anchor="ctr"/>
          <a:p>
            <a:pPr algn="ctr" defTabSz="913130">
              <a:defRPr/>
            </a:pP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实物展现</a:t>
            </a:r>
            <a:endParaRPr lang="zh-CN" altLang="en-US" sz="1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35" name="任意多边形 173"/>
          <p:cNvSpPr/>
          <p:nvPr/>
        </p:nvSpPr>
        <p:spPr bwMode="gray">
          <a:xfrm>
            <a:off x="3424555" y="1967865"/>
            <a:ext cx="8014970" cy="1217930"/>
          </a:xfrm>
          <a:prstGeom prst="rect">
            <a:avLst/>
          </a:prstGeom>
          <a:solidFill>
            <a:srgbClr val="00B0F0">
              <a:alpha val="27843"/>
            </a:srgbClr>
          </a:solidFill>
          <a:ln w="317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lvl="0" algn="ctr" defTabSz="1218565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0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7" name="文本框 52"/>
          <p:cNvSpPr txBox="1"/>
          <p:nvPr/>
        </p:nvSpPr>
        <p:spPr>
          <a:xfrm>
            <a:off x="7190105" y="3034665"/>
            <a:ext cx="102933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移动端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8" name="文本框 52"/>
          <p:cNvSpPr txBox="1"/>
          <p:nvPr/>
        </p:nvSpPr>
        <p:spPr>
          <a:xfrm>
            <a:off x="3719830" y="3034665"/>
            <a:ext cx="142557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单个单元的信息化采集中心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9" name="文本框 52"/>
          <p:cNvSpPr txBox="1"/>
          <p:nvPr/>
        </p:nvSpPr>
        <p:spPr>
          <a:xfrm>
            <a:off x="5781040" y="3034665"/>
            <a:ext cx="102933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7125" y="2067560"/>
            <a:ext cx="455930" cy="902970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0" y="2072640"/>
            <a:ext cx="1409700" cy="916305"/>
          </a:xfrm>
          <a:prstGeom prst="rect">
            <a:avLst/>
          </a:prstGeom>
        </p:spPr>
      </p:pic>
      <p:sp>
        <p:nvSpPr>
          <p:cNvPr id="142" name="矩形 141"/>
          <p:cNvSpPr/>
          <p:nvPr/>
        </p:nvSpPr>
        <p:spPr>
          <a:xfrm>
            <a:off x="616585" y="3253105"/>
            <a:ext cx="370205" cy="127508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功能应用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610235" y="1991995"/>
            <a:ext cx="376555" cy="119570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指挥调度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7" name="图片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209800"/>
            <a:ext cx="701040" cy="711200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2240915"/>
            <a:ext cx="589280" cy="648970"/>
          </a:xfrm>
          <a:prstGeom prst="rect">
            <a:avLst/>
          </a:prstGeom>
        </p:spPr>
      </p:pic>
      <p:sp>
        <p:nvSpPr>
          <p:cNvPr id="149" name="任意多边形 180"/>
          <p:cNvSpPr/>
          <p:nvPr/>
        </p:nvSpPr>
        <p:spPr bwMode="gray">
          <a:xfrm>
            <a:off x="8251784" y="5638203"/>
            <a:ext cx="644913" cy="339810"/>
          </a:xfrm>
          <a:prstGeom prst="rect">
            <a:avLst/>
          </a:prstGeom>
          <a:solidFill>
            <a:srgbClr val="E0EBF6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lvl="0" algn="ctr" defTabSz="913130">
              <a:buClrTx/>
              <a:buSzTx/>
              <a:buFontTx/>
              <a:defRPr/>
            </a:pPr>
            <a:r>
              <a:rPr lang="en-US" altLang="zh-CN" sz="1000" kern="0" dirty="0">
                <a:ln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+mn-ea"/>
              </a:rPr>
              <a:t>NFC</a:t>
            </a:r>
            <a:endParaRPr lang="zh-CN" altLang="en-US" sz="1000" kern="0" dirty="0">
              <a:ln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+mn-ea"/>
            </a:endParaRP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245" y="2092325"/>
            <a:ext cx="629920" cy="853440"/>
          </a:xfrm>
          <a:prstGeom prst="rect">
            <a:avLst/>
          </a:prstGeom>
        </p:spPr>
      </p:pic>
      <p:sp>
        <p:nvSpPr>
          <p:cNvPr id="151" name="文本框 52"/>
          <p:cNvSpPr txBox="1"/>
          <p:nvPr/>
        </p:nvSpPr>
        <p:spPr>
          <a:xfrm>
            <a:off x="8251825" y="3034665"/>
            <a:ext cx="102933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公众号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52" name="图片 1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067560"/>
            <a:ext cx="1428115" cy="9036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10112375" y="5212080"/>
            <a:ext cx="1068070" cy="288290"/>
          </a:xfrm>
          <a:prstGeom prst="rect">
            <a:avLst/>
          </a:prstGeom>
          <a:solidFill>
            <a:srgbClr val="9CC7CE"/>
          </a:solidFill>
          <a:ln w="3175" cap="sq" cmpd="sng" algn="ctr">
            <a:noFill/>
            <a:prstDash val="solid"/>
            <a:bevel/>
          </a:ln>
          <a:effectLst/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algn="ctr" defTabSz="913130"/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二维码服务</a:t>
            </a:r>
            <a:endParaRPr lang="zh-CN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5360" y="3283585"/>
            <a:ext cx="7950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/>
              <a:t>基础管理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4785360" y="3897630"/>
            <a:ext cx="7950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/>
              <a:t>质量管理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8589645" y="3896995"/>
            <a:ext cx="7950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/>
              <a:t>数据分析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8601710" y="3293110"/>
            <a:ext cx="7950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/>
              <a:t>生产管理</a:t>
            </a:r>
            <a:endParaRPr lang="zh-CN" altLang="en-US" sz="1200"/>
          </a:p>
        </p:txBody>
      </p:sp>
      <p:sp>
        <p:nvSpPr>
          <p:cNvPr id="2" name="文本框 52"/>
          <p:cNvSpPr txBox="1"/>
          <p:nvPr/>
        </p:nvSpPr>
        <p:spPr>
          <a:xfrm>
            <a:off x="9334500" y="2988945"/>
            <a:ext cx="102933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二维码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95345" y="304800"/>
            <a:ext cx="1604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解决问题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843903" y="1268760"/>
            <a:ext cx="5353050" cy="5118736"/>
            <a:chOff x="4042984" y="1607447"/>
            <a:chExt cx="4460875" cy="4265613"/>
          </a:xfrm>
        </p:grpSpPr>
        <p:sp>
          <p:nvSpPr>
            <p:cNvPr id="73" name="任意多边形 2"/>
            <p:cNvSpPr>
              <a:spLocks noChangeArrowheads="1"/>
            </p:cNvSpPr>
            <p:nvPr/>
          </p:nvSpPr>
          <p:spPr bwMode="auto">
            <a:xfrm>
              <a:off x="4042984" y="2937772"/>
              <a:ext cx="1411287" cy="1603375"/>
            </a:xfrm>
            <a:custGeom>
              <a:avLst/>
              <a:gdLst>
                <a:gd name="T0" fmla="*/ 0 w 1032977"/>
                <a:gd name="T1" fmla="*/ 1430311 h 898690"/>
                <a:gd name="T2" fmla="*/ 419373 w 1032977"/>
                <a:gd name="T3" fmla="*/ 0 h 898690"/>
                <a:gd name="T4" fmla="*/ 1508776 w 1032977"/>
                <a:gd name="T5" fmla="*/ 0 h 898690"/>
                <a:gd name="T6" fmla="*/ 1928147 w 1032977"/>
                <a:gd name="T7" fmla="*/ 1430311 h 898690"/>
                <a:gd name="T8" fmla="*/ 1508776 w 1032977"/>
                <a:gd name="T9" fmla="*/ 2860621 h 898690"/>
                <a:gd name="T10" fmla="*/ 419373 w 1032977"/>
                <a:gd name="T11" fmla="*/ 2860621 h 898690"/>
                <a:gd name="T12" fmla="*/ 0 w 1032977"/>
                <a:gd name="T13" fmla="*/ 1430311 h 898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2977"/>
                <a:gd name="T22" fmla="*/ 0 h 898690"/>
                <a:gd name="T23" fmla="*/ 1032977 w 1032977"/>
                <a:gd name="T24" fmla="*/ 898690 h 8986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2977" h="898690">
                  <a:moveTo>
                    <a:pt x="516488" y="0"/>
                  </a:moveTo>
                  <a:lnTo>
                    <a:pt x="1032976" y="195466"/>
                  </a:lnTo>
                  <a:lnTo>
                    <a:pt x="1032976" y="703225"/>
                  </a:lnTo>
                  <a:lnTo>
                    <a:pt x="516489" y="898690"/>
                  </a:lnTo>
                  <a:lnTo>
                    <a:pt x="1" y="703225"/>
                  </a:lnTo>
                  <a:lnTo>
                    <a:pt x="1" y="195466"/>
                  </a:lnTo>
                  <a:lnTo>
                    <a:pt x="516488" y="0"/>
                  </a:lnTo>
                  <a:close/>
                </a:path>
              </a:pathLst>
            </a:custGeom>
            <a:solidFill>
              <a:srgbClr val="D1BDF9"/>
            </a:solidFill>
            <a:ln>
              <a:noFill/>
            </a:ln>
          </p:spPr>
          <p:txBody>
            <a:bodyPr lIns="314359" tIns="339471" rIns="314360" bIns="339470" anchor="ctr"/>
            <a:lstStyle/>
            <a:p>
              <a:endParaRPr lang="zh-CN" altLang="en-US" sz="100"/>
            </a:p>
          </p:txBody>
        </p:sp>
        <p:sp>
          <p:nvSpPr>
            <p:cNvPr id="74" name="任意多边形 3"/>
            <p:cNvSpPr>
              <a:spLocks noChangeArrowheads="1"/>
            </p:cNvSpPr>
            <p:nvPr/>
          </p:nvSpPr>
          <p:spPr bwMode="auto">
            <a:xfrm>
              <a:off x="4811334" y="1607447"/>
              <a:ext cx="1411287" cy="1603375"/>
            </a:xfrm>
            <a:custGeom>
              <a:avLst/>
              <a:gdLst>
                <a:gd name="T0" fmla="*/ 0 w 1032977"/>
                <a:gd name="T1" fmla="*/ 1430311 h 898690"/>
                <a:gd name="T2" fmla="*/ 419373 w 1032977"/>
                <a:gd name="T3" fmla="*/ 0 h 898690"/>
                <a:gd name="T4" fmla="*/ 1508776 w 1032977"/>
                <a:gd name="T5" fmla="*/ 0 h 898690"/>
                <a:gd name="T6" fmla="*/ 1928147 w 1032977"/>
                <a:gd name="T7" fmla="*/ 1430311 h 898690"/>
                <a:gd name="T8" fmla="*/ 1508776 w 1032977"/>
                <a:gd name="T9" fmla="*/ 2860621 h 898690"/>
                <a:gd name="T10" fmla="*/ 419373 w 1032977"/>
                <a:gd name="T11" fmla="*/ 2860621 h 898690"/>
                <a:gd name="T12" fmla="*/ 0 w 1032977"/>
                <a:gd name="T13" fmla="*/ 1430311 h 898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2977"/>
                <a:gd name="T22" fmla="*/ 0 h 898690"/>
                <a:gd name="T23" fmla="*/ 1032977 w 1032977"/>
                <a:gd name="T24" fmla="*/ 898690 h 8986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2977" h="898690">
                  <a:moveTo>
                    <a:pt x="516488" y="0"/>
                  </a:moveTo>
                  <a:lnTo>
                    <a:pt x="1032976" y="195466"/>
                  </a:lnTo>
                  <a:lnTo>
                    <a:pt x="1032976" y="703225"/>
                  </a:lnTo>
                  <a:lnTo>
                    <a:pt x="516489" y="898690"/>
                  </a:lnTo>
                  <a:lnTo>
                    <a:pt x="1" y="703225"/>
                  </a:lnTo>
                  <a:lnTo>
                    <a:pt x="1" y="195466"/>
                  </a:lnTo>
                  <a:lnTo>
                    <a:pt x="5164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lIns="314359" tIns="339471" rIns="314360" bIns="339470" anchor="ctr"/>
            <a:lstStyle/>
            <a:p>
              <a:endParaRPr lang="zh-CN" altLang="en-US" sz="100"/>
            </a:p>
          </p:txBody>
        </p:sp>
        <p:sp>
          <p:nvSpPr>
            <p:cNvPr id="85" name="任意多边形 4"/>
            <p:cNvSpPr>
              <a:spLocks noChangeArrowheads="1"/>
            </p:cNvSpPr>
            <p:nvPr/>
          </p:nvSpPr>
          <p:spPr bwMode="auto">
            <a:xfrm>
              <a:off x="4811334" y="4269685"/>
              <a:ext cx="1411287" cy="1603375"/>
            </a:xfrm>
            <a:custGeom>
              <a:avLst/>
              <a:gdLst>
                <a:gd name="T0" fmla="*/ 0 w 1032977"/>
                <a:gd name="T1" fmla="*/ 1430311 h 898690"/>
                <a:gd name="T2" fmla="*/ 419373 w 1032977"/>
                <a:gd name="T3" fmla="*/ 0 h 898690"/>
                <a:gd name="T4" fmla="*/ 1508776 w 1032977"/>
                <a:gd name="T5" fmla="*/ 0 h 898690"/>
                <a:gd name="T6" fmla="*/ 1928147 w 1032977"/>
                <a:gd name="T7" fmla="*/ 1430311 h 898690"/>
                <a:gd name="T8" fmla="*/ 1508776 w 1032977"/>
                <a:gd name="T9" fmla="*/ 2860621 h 898690"/>
                <a:gd name="T10" fmla="*/ 419373 w 1032977"/>
                <a:gd name="T11" fmla="*/ 2860621 h 898690"/>
                <a:gd name="T12" fmla="*/ 0 w 1032977"/>
                <a:gd name="T13" fmla="*/ 1430311 h 898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2977"/>
                <a:gd name="T22" fmla="*/ 0 h 898690"/>
                <a:gd name="T23" fmla="*/ 1032977 w 1032977"/>
                <a:gd name="T24" fmla="*/ 898690 h 8986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2977" h="898690">
                  <a:moveTo>
                    <a:pt x="516488" y="0"/>
                  </a:moveTo>
                  <a:lnTo>
                    <a:pt x="1032976" y="195466"/>
                  </a:lnTo>
                  <a:lnTo>
                    <a:pt x="1032976" y="703225"/>
                  </a:lnTo>
                  <a:lnTo>
                    <a:pt x="516489" y="898690"/>
                  </a:lnTo>
                  <a:lnTo>
                    <a:pt x="1" y="703225"/>
                  </a:lnTo>
                  <a:lnTo>
                    <a:pt x="1" y="195466"/>
                  </a:lnTo>
                  <a:lnTo>
                    <a:pt x="516488" y="0"/>
                  </a:lnTo>
                  <a:close/>
                </a:path>
              </a:pathLst>
            </a:custGeom>
            <a:solidFill>
              <a:srgbClr val="C7FB97"/>
            </a:solidFill>
            <a:ln>
              <a:noFill/>
            </a:ln>
          </p:spPr>
          <p:txBody>
            <a:bodyPr lIns="314359" tIns="339471" rIns="314360" bIns="339470" anchor="ctr"/>
            <a:lstStyle/>
            <a:p>
              <a:endParaRPr lang="zh-CN" altLang="en-US" sz="100"/>
            </a:p>
          </p:txBody>
        </p:sp>
        <p:sp>
          <p:nvSpPr>
            <p:cNvPr id="86" name="任意多边形 5"/>
            <p:cNvSpPr>
              <a:spLocks noChangeArrowheads="1"/>
            </p:cNvSpPr>
            <p:nvPr/>
          </p:nvSpPr>
          <p:spPr bwMode="auto">
            <a:xfrm>
              <a:off x="6303584" y="1607447"/>
              <a:ext cx="1411287" cy="1603375"/>
            </a:xfrm>
            <a:custGeom>
              <a:avLst/>
              <a:gdLst>
                <a:gd name="T0" fmla="*/ 0 w 1032977"/>
                <a:gd name="T1" fmla="*/ 1430311 h 898690"/>
                <a:gd name="T2" fmla="*/ 419373 w 1032977"/>
                <a:gd name="T3" fmla="*/ 0 h 898690"/>
                <a:gd name="T4" fmla="*/ 1508776 w 1032977"/>
                <a:gd name="T5" fmla="*/ 0 h 898690"/>
                <a:gd name="T6" fmla="*/ 1928147 w 1032977"/>
                <a:gd name="T7" fmla="*/ 1430311 h 898690"/>
                <a:gd name="T8" fmla="*/ 1508776 w 1032977"/>
                <a:gd name="T9" fmla="*/ 2860621 h 898690"/>
                <a:gd name="T10" fmla="*/ 419373 w 1032977"/>
                <a:gd name="T11" fmla="*/ 2860621 h 898690"/>
                <a:gd name="T12" fmla="*/ 0 w 1032977"/>
                <a:gd name="T13" fmla="*/ 1430311 h 898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2977"/>
                <a:gd name="T22" fmla="*/ 0 h 898690"/>
                <a:gd name="T23" fmla="*/ 1032977 w 1032977"/>
                <a:gd name="T24" fmla="*/ 898690 h 8986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2977" h="898690">
                  <a:moveTo>
                    <a:pt x="516488" y="0"/>
                  </a:moveTo>
                  <a:lnTo>
                    <a:pt x="1032976" y="195466"/>
                  </a:lnTo>
                  <a:lnTo>
                    <a:pt x="1032976" y="703225"/>
                  </a:lnTo>
                  <a:lnTo>
                    <a:pt x="516489" y="898690"/>
                  </a:lnTo>
                  <a:lnTo>
                    <a:pt x="1" y="703225"/>
                  </a:lnTo>
                  <a:lnTo>
                    <a:pt x="1" y="195466"/>
                  </a:lnTo>
                  <a:lnTo>
                    <a:pt x="516488" y="0"/>
                  </a:lnTo>
                  <a:close/>
                </a:path>
              </a:pathLst>
            </a:custGeom>
            <a:solidFill>
              <a:schemeClr val="accent3">
                <a:lumMod val="85000"/>
              </a:schemeClr>
            </a:solidFill>
            <a:ln>
              <a:noFill/>
            </a:ln>
          </p:spPr>
          <p:txBody>
            <a:bodyPr lIns="314359" tIns="339471" rIns="314360" bIns="339470" anchor="ctr"/>
            <a:lstStyle/>
            <a:p>
              <a:endParaRPr lang="zh-CN" altLang="en-US" sz="100"/>
            </a:p>
          </p:txBody>
        </p:sp>
        <p:sp>
          <p:nvSpPr>
            <p:cNvPr id="87" name="任意多边形 6"/>
            <p:cNvSpPr>
              <a:spLocks noChangeArrowheads="1"/>
            </p:cNvSpPr>
            <p:nvPr/>
          </p:nvSpPr>
          <p:spPr bwMode="auto">
            <a:xfrm>
              <a:off x="6303584" y="4269685"/>
              <a:ext cx="1411287" cy="1603375"/>
            </a:xfrm>
            <a:custGeom>
              <a:avLst/>
              <a:gdLst>
                <a:gd name="T0" fmla="*/ 0 w 1032977"/>
                <a:gd name="T1" fmla="*/ 1430311 h 898690"/>
                <a:gd name="T2" fmla="*/ 419373 w 1032977"/>
                <a:gd name="T3" fmla="*/ 0 h 898690"/>
                <a:gd name="T4" fmla="*/ 1508776 w 1032977"/>
                <a:gd name="T5" fmla="*/ 0 h 898690"/>
                <a:gd name="T6" fmla="*/ 1928147 w 1032977"/>
                <a:gd name="T7" fmla="*/ 1430311 h 898690"/>
                <a:gd name="T8" fmla="*/ 1508776 w 1032977"/>
                <a:gd name="T9" fmla="*/ 2860621 h 898690"/>
                <a:gd name="T10" fmla="*/ 419373 w 1032977"/>
                <a:gd name="T11" fmla="*/ 2860621 h 898690"/>
                <a:gd name="T12" fmla="*/ 0 w 1032977"/>
                <a:gd name="T13" fmla="*/ 1430311 h 898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2977"/>
                <a:gd name="T22" fmla="*/ 0 h 898690"/>
                <a:gd name="T23" fmla="*/ 1032977 w 1032977"/>
                <a:gd name="T24" fmla="*/ 898690 h 8986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2977" h="898690">
                  <a:moveTo>
                    <a:pt x="516488" y="0"/>
                  </a:moveTo>
                  <a:lnTo>
                    <a:pt x="1032976" y="195466"/>
                  </a:lnTo>
                  <a:lnTo>
                    <a:pt x="1032976" y="703225"/>
                  </a:lnTo>
                  <a:lnTo>
                    <a:pt x="516489" y="898690"/>
                  </a:lnTo>
                  <a:lnTo>
                    <a:pt x="1" y="703225"/>
                  </a:lnTo>
                  <a:lnTo>
                    <a:pt x="1" y="195466"/>
                  </a:lnTo>
                  <a:lnTo>
                    <a:pt x="516488" y="0"/>
                  </a:lnTo>
                  <a:close/>
                </a:path>
              </a:pathLst>
            </a:custGeom>
            <a:solidFill>
              <a:srgbClr val="92EEEA"/>
            </a:solidFill>
            <a:ln>
              <a:noFill/>
            </a:ln>
          </p:spPr>
          <p:txBody>
            <a:bodyPr lIns="314359" tIns="339471" rIns="314360" bIns="339470" anchor="ctr"/>
            <a:lstStyle/>
            <a:p>
              <a:endParaRPr lang="zh-CN" altLang="en-US" sz="100"/>
            </a:p>
          </p:txBody>
        </p:sp>
        <p:sp>
          <p:nvSpPr>
            <p:cNvPr id="88" name="任意多边形 7"/>
            <p:cNvSpPr>
              <a:spLocks noChangeArrowheads="1"/>
            </p:cNvSpPr>
            <p:nvPr/>
          </p:nvSpPr>
          <p:spPr bwMode="auto">
            <a:xfrm>
              <a:off x="7092571" y="2937772"/>
              <a:ext cx="1411288" cy="1603375"/>
            </a:xfrm>
            <a:custGeom>
              <a:avLst/>
              <a:gdLst>
                <a:gd name="T0" fmla="*/ 0 w 1032977"/>
                <a:gd name="T1" fmla="*/ 1430311 h 898690"/>
                <a:gd name="T2" fmla="*/ 419374 w 1032977"/>
                <a:gd name="T3" fmla="*/ 0 h 898690"/>
                <a:gd name="T4" fmla="*/ 1508778 w 1032977"/>
                <a:gd name="T5" fmla="*/ 0 h 898690"/>
                <a:gd name="T6" fmla="*/ 1928149 w 1032977"/>
                <a:gd name="T7" fmla="*/ 1430311 h 898690"/>
                <a:gd name="T8" fmla="*/ 1508778 w 1032977"/>
                <a:gd name="T9" fmla="*/ 2860621 h 898690"/>
                <a:gd name="T10" fmla="*/ 419374 w 1032977"/>
                <a:gd name="T11" fmla="*/ 2860621 h 898690"/>
                <a:gd name="T12" fmla="*/ 0 w 1032977"/>
                <a:gd name="T13" fmla="*/ 1430311 h 898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2977"/>
                <a:gd name="T22" fmla="*/ 0 h 898690"/>
                <a:gd name="T23" fmla="*/ 1032977 w 1032977"/>
                <a:gd name="T24" fmla="*/ 898690 h 8986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2977" h="898690">
                  <a:moveTo>
                    <a:pt x="516488" y="0"/>
                  </a:moveTo>
                  <a:lnTo>
                    <a:pt x="1032976" y="195466"/>
                  </a:lnTo>
                  <a:lnTo>
                    <a:pt x="1032976" y="703225"/>
                  </a:lnTo>
                  <a:lnTo>
                    <a:pt x="516489" y="898690"/>
                  </a:lnTo>
                  <a:lnTo>
                    <a:pt x="1" y="703225"/>
                  </a:lnTo>
                  <a:lnTo>
                    <a:pt x="1" y="195466"/>
                  </a:lnTo>
                  <a:lnTo>
                    <a:pt x="516488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lIns="314359" tIns="339471" rIns="314360" bIns="339470" anchor="ctr"/>
            <a:lstStyle/>
            <a:p>
              <a:endParaRPr lang="zh-CN" altLang="en-US" sz="100"/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1032739" y="1529945"/>
            <a:ext cx="273318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200000000000000" charset="-122"/>
                <a:ea typeface="思源黑体" panose="020B0400000000000000"/>
              </a:rPr>
              <a:t>预制计划变根据盾构需求频繁更换，导致计划管理混乱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" panose="020B0200000000000000" charset="-122"/>
              <a:ea typeface="思源黑体" panose="020B040000000000000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200000000000000" charset="-122"/>
                <a:ea typeface="思源黑体" panose="020B0400000000000000"/>
              </a:rPr>
              <a:t>预制计划与盾构工程进度未匹配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" panose="020B0200000000000000" charset="-122"/>
              <a:ea typeface="思源黑体" panose="020B040000000000000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200000000000000" charset="-122"/>
                <a:ea typeface="思源黑体" panose="020B0400000000000000"/>
              </a:rPr>
              <a:t>计划完成情况无法快速掌控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" panose="020B0200000000000000" charset="-122"/>
              <a:ea typeface="思源黑体" panose="020B040000000000000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404585" y="3616337"/>
            <a:ext cx="246988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200000000000000" charset="-122"/>
                <a:ea typeface="思源黑体" panose="020B040000000000000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dirty="0"/>
              <a:t>业主、客户等对信息化要求高，需要亮点展示</a:t>
            </a:r>
            <a:endParaRPr lang="en-US" altLang="zh-CN" sz="1200" dirty="0"/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dirty="0"/>
              <a:t>提升企业及项目形象，打造 “精品工程”、</a:t>
            </a:r>
            <a:r>
              <a:rPr lang="en-US" altLang="zh-CN" sz="1200" dirty="0"/>
              <a:t>“</a:t>
            </a:r>
            <a:r>
              <a:rPr lang="zh-CN" altLang="en-US" sz="1200" dirty="0"/>
              <a:t>智能制造</a:t>
            </a:r>
            <a:r>
              <a:rPr lang="en-US" altLang="zh-CN" sz="1200" dirty="0"/>
              <a:t>”</a:t>
            </a:r>
            <a:endParaRPr lang="zh-CN" altLang="en-US" sz="1200" dirty="0"/>
          </a:p>
        </p:txBody>
      </p:sp>
      <p:sp>
        <p:nvSpPr>
          <p:cNvPr id="93" name="文本框 92"/>
          <p:cNvSpPr txBox="1"/>
          <p:nvPr/>
        </p:nvSpPr>
        <p:spPr>
          <a:xfrm>
            <a:off x="406027" y="5483015"/>
            <a:ext cx="345570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200000000000000" charset="-122"/>
                <a:ea typeface="思源黑体" panose="020B040000000000000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dirty="0"/>
              <a:t>缺乏项目管理驾驶舱，管理过程以经验为主</a:t>
            </a:r>
            <a:endParaRPr lang="en-US" altLang="zh-CN" sz="1200" dirty="0"/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dirty="0"/>
              <a:t>无多维数据支撑辅助管理决策</a:t>
            </a:r>
            <a:endParaRPr lang="en-US" altLang="zh-CN" sz="1200" dirty="0"/>
          </a:p>
          <a:p>
            <a:pPr marL="171450" indent="-171450">
              <a:buFont typeface="Wingdings" panose="05000000000000000000" pitchFamily="2" charset="2"/>
              <a:buChar char="u"/>
            </a:pPr>
            <a:endParaRPr lang="zh-CN" altLang="en-US" sz="1200" dirty="0"/>
          </a:p>
        </p:txBody>
      </p:sp>
      <p:sp>
        <p:nvSpPr>
          <p:cNvPr id="95" name="文本框 94"/>
          <p:cNvSpPr txBox="1"/>
          <p:nvPr/>
        </p:nvSpPr>
        <p:spPr>
          <a:xfrm>
            <a:off x="7464611" y="1590484"/>
            <a:ext cx="458037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200000000000000" charset="-122"/>
                <a:ea typeface="思源黑体" panose="020B040000000000000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dirty="0"/>
              <a:t>生产整体情况难以快速掌握</a:t>
            </a:r>
            <a:endParaRPr lang="en-US" altLang="zh-CN" sz="1200" dirty="0"/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dirty="0"/>
              <a:t>厂区堆场排放情况不明确</a:t>
            </a:r>
            <a:endParaRPr lang="en-US" altLang="zh-CN" sz="1200" dirty="0"/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dirty="0"/>
              <a:t>生产台账手动整理，工作量大且及时性与准确性较差</a:t>
            </a:r>
            <a:endParaRPr lang="zh-CN" altLang="en-US" sz="1200" dirty="0"/>
          </a:p>
        </p:txBody>
      </p:sp>
      <p:sp>
        <p:nvSpPr>
          <p:cNvPr id="97" name="文本框 96"/>
          <p:cNvSpPr txBox="1"/>
          <p:nvPr/>
        </p:nvSpPr>
        <p:spPr>
          <a:xfrm>
            <a:off x="8260419" y="3440984"/>
            <a:ext cx="3764154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200000000000000" charset="-122"/>
                <a:ea typeface="思源黑体" panose="020B040000000000000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dirty="0"/>
              <a:t>钢筋笼焊接、蒸养、水养等数据未与管片信息关联，质量追溯困难</a:t>
            </a:r>
            <a:endParaRPr lang="zh-CN" altLang="en-US" sz="1200" dirty="0"/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dirty="0"/>
              <a:t>蒸养、水养等环境信息手工统计，无法及时快速的发现与响应异常</a:t>
            </a:r>
            <a:endParaRPr lang="en-US" altLang="zh-CN" sz="1200" dirty="0"/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dirty="0"/>
              <a:t>生产异常问题难以追溯责任人，不能及时发现问题引导生产</a:t>
            </a:r>
            <a:endParaRPr lang="en-US" altLang="zh-CN" sz="1200" dirty="0"/>
          </a:p>
        </p:txBody>
      </p:sp>
      <p:sp>
        <p:nvSpPr>
          <p:cNvPr id="99" name="文本框 98"/>
          <p:cNvSpPr txBox="1"/>
          <p:nvPr/>
        </p:nvSpPr>
        <p:spPr>
          <a:xfrm>
            <a:off x="7386748" y="5651313"/>
            <a:ext cx="345570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200000000000000" charset="-122"/>
                <a:ea typeface="思源黑体" panose="020B040000000000000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dirty="0"/>
              <a:t>设备运行数据、质量监测数据、生产台账数据等存在信息孤岛，数据无法快速有效交互</a:t>
            </a:r>
            <a:endParaRPr lang="en-US" altLang="zh-CN" sz="1200" dirty="0"/>
          </a:p>
          <a:p>
            <a:pPr>
              <a:buFont typeface="Wingdings" panose="05000000000000000000" pitchFamily="2" charset="2"/>
            </a:pPr>
            <a:endParaRPr lang="en-US" altLang="zh-CN" sz="1200" dirty="0"/>
          </a:p>
        </p:txBody>
      </p:sp>
      <p:sp>
        <p:nvSpPr>
          <p:cNvPr id="103" name="文本框 102"/>
          <p:cNvSpPr txBox="1"/>
          <p:nvPr/>
        </p:nvSpPr>
        <p:spPr>
          <a:xfrm>
            <a:off x="3366946" y="3529878"/>
            <a:ext cx="55245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80" dirty="0">
                <a:latin typeface="思源黑体 CN" panose="020B0200000000000000" charset="-122"/>
                <a:ea typeface="思源黑体 CN" panose="020B0200000000000000" charset="-122"/>
              </a:rPr>
              <a:t>06</a:t>
            </a:r>
            <a:endParaRPr lang="en-US" altLang="zh-CN" sz="2880" dirty="0">
              <a:latin typeface="思源黑体 CN" panose="020B0200000000000000" charset="-122"/>
              <a:ea typeface="思源黑体 CN" panose="020B0200000000000000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7028390" y="3529878"/>
            <a:ext cx="55245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80" dirty="0">
                <a:latin typeface="思源黑体 CN" panose="020B0200000000000000" charset="-122"/>
                <a:ea typeface="思源黑体 CN" panose="020B0200000000000000" charset="-122"/>
              </a:rPr>
              <a:t>03</a:t>
            </a:r>
            <a:endParaRPr lang="en-US" altLang="zh-CN" sz="2880" dirty="0">
              <a:latin typeface="思源黑体 CN" panose="020B0200000000000000" charset="-122"/>
              <a:ea typeface="思源黑体 CN" panose="020B0200000000000000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289364" y="5117538"/>
            <a:ext cx="55245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80" dirty="0">
                <a:latin typeface="思源黑体 CN" panose="020B0200000000000000" charset="-122"/>
                <a:ea typeface="思源黑体 CN" panose="020B0200000000000000" charset="-122"/>
              </a:rPr>
              <a:t>05</a:t>
            </a:r>
            <a:endParaRPr lang="en-US" altLang="zh-CN" sz="2880" dirty="0">
              <a:latin typeface="思源黑体 CN" panose="020B0200000000000000" charset="-122"/>
              <a:ea typeface="思源黑体 CN" panose="020B0200000000000000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6061014" y="5117538"/>
            <a:ext cx="552450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80" dirty="0">
                <a:latin typeface="思源黑体 CN" panose="020B0200000000000000" charset="-122"/>
                <a:ea typeface="思源黑体 CN" panose="020B0200000000000000" charset="-122"/>
              </a:rPr>
              <a:t>04</a:t>
            </a:r>
            <a:endParaRPr lang="en-US" altLang="zh-CN" sz="2880" dirty="0">
              <a:latin typeface="思源黑体 CN" panose="020B0200000000000000" charset="-122"/>
              <a:ea typeface="思源黑体 CN" panose="020B02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70" y="3243258"/>
            <a:ext cx="1693546" cy="1148166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 bwMode="auto">
          <a:xfrm>
            <a:off x="3303972" y="3429000"/>
            <a:ext cx="734636" cy="73505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09728" tIns="54864" rIns="109728" bIns="54864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1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95" y="3567678"/>
            <a:ext cx="435565" cy="435565"/>
          </a:xfrm>
          <a:prstGeom prst="rect">
            <a:avLst/>
          </a:prstGeom>
        </p:spPr>
      </p:pic>
      <p:sp>
        <p:nvSpPr>
          <p:cNvPr id="45" name="椭圆 44"/>
          <p:cNvSpPr/>
          <p:nvPr/>
        </p:nvSpPr>
        <p:spPr bwMode="auto">
          <a:xfrm>
            <a:off x="4265048" y="1837840"/>
            <a:ext cx="734636" cy="73505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09728" tIns="54864" rIns="109728" bIns="54864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1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81" y="1935852"/>
            <a:ext cx="573976" cy="573976"/>
          </a:xfrm>
          <a:prstGeom prst="rect">
            <a:avLst/>
          </a:prstGeom>
        </p:spPr>
      </p:pic>
      <p:sp>
        <p:nvSpPr>
          <p:cNvPr id="46" name="椭圆 45"/>
          <p:cNvSpPr/>
          <p:nvPr/>
        </p:nvSpPr>
        <p:spPr bwMode="auto">
          <a:xfrm>
            <a:off x="6036076" y="1880776"/>
            <a:ext cx="734636" cy="73505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09728" tIns="54864" rIns="109728" bIns="54864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1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84" y="2045995"/>
            <a:ext cx="404618" cy="404618"/>
          </a:xfrm>
          <a:prstGeom prst="rect">
            <a:avLst/>
          </a:prstGeom>
        </p:spPr>
      </p:pic>
      <p:sp>
        <p:nvSpPr>
          <p:cNvPr id="47" name="椭圆 46"/>
          <p:cNvSpPr/>
          <p:nvPr/>
        </p:nvSpPr>
        <p:spPr bwMode="auto">
          <a:xfrm>
            <a:off x="6962384" y="3439346"/>
            <a:ext cx="734636" cy="73505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09728" tIns="54864" rIns="109728" bIns="54864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1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490" y="3583128"/>
            <a:ext cx="468424" cy="468424"/>
          </a:xfrm>
          <a:prstGeom prst="rect">
            <a:avLst/>
          </a:prstGeom>
        </p:spPr>
      </p:pic>
      <p:sp>
        <p:nvSpPr>
          <p:cNvPr id="48" name="椭圆 47"/>
          <p:cNvSpPr/>
          <p:nvPr/>
        </p:nvSpPr>
        <p:spPr bwMode="auto">
          <a:xfrm>
            <a:off x="6021862" y="5038516"/>
            <a:ext cx="734636" cy="73505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09728" tIns="54864" rIns="109728" bIns="54864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1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38" y="5107786"/>
            <a:ext cx="573499" cy="573499"/>
          </a:xfrm>
          <a:prstGeom prst="rect">
            <a:avLst/>
          </a:prstGeom>
        </p:spPr>
      </p:pic>
      <p:sp>
        <p:nvSpPr>
          <p:cNvPr id="49" name="椭圆 48"/>
          <p:cNvSpPr/>
          <p:nvPr/>
        </p:nvSpPr>
        <p:spPr bwMode="auto">
          <a:xfrm>
            <a:off x="4246282" y="5064817"/>
            <a:ext cx="734636" cy="73505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09728" tIns="54864" rIns="109728" bIns="54864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1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19" y="5194588"/>
            <a:ext cx="448031" cy="448031"/>
          </a:xfrm>
          <a:prstGeom prst="rect">
            <a:avLst/>
          </a:prstGeom>
        </p:spPr>
      </p:pic>
      <p:sp>
        <p:nvSpPr>
          <p:cNvPr id="56" name="箭头: 五边形 55"/>
          <p:cNvSpPr/>
          <p:nvPr/>
        </p:nvSpPr>
        <p:spPr>
          <a:xfrm>
            <a:off x="1173239" y="1059311"/>
            <a:ext cx="2163037" cy="526742"/>
          </a:xfrm>
          <a:prstGeom prst="homePlat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63500" dist="127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9695" tIns="54846" rIns="109695" bIns="54846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920" b="1" dirty="0">
                <a:latin typeface="思源黑体 CN" panose="020B0200000000000000" charset="-122"/>
                <a:ea typeface="思源黑体 CN" panose="020B0200000000000000" charset="-122"/>
              </a:rPr>
              <a:t>1</a:t>
            </a:r>
            <a:r>
              <a:rPr lang="zh-CN" altLang="en-US" sz="1920" b="1" dirty="0">
                <a:latin typeface="思源黑体 CN" panose="020B0200000000000000" charset="-122"/>
                <a:ea typeface="思源黑体 CN" panose="020B0200000000000000" charset="-122"/>
              </a:rPr>
              <a:t>、计划不明确</a:t>
            </a:r>
            <a:endParaRPr lang="zh-CN" altLang="en-US" sz="1920" b="1" dirty="0">
              <a:latin typeface="思源黑体 CN" panose="020B0200000000000000" charset="-122"/>
              <a:ea typeface="思源黑体 CN" panose="020B0200000000000000" charset="-122"/>
            </a:endParaRPr>
          </a:p>
        </p:txBody>
      </p:sp>
      <p:sp>
        <p:nvSpPr>
          <p:cNvPr id="57" name="箭头: 五边形 56"/>
          <p:cNvSpPr/>
          <p:nvPr/>
        </p:nvSpPr>
        <p:spPr>
          <a:xfrm>
            <a:off x="7563913" y="1059311"/>
            <a:ext cx="2163037" cy="526742"/>
          </a:xfrm>
          <a:prstGeom prst="homePlat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63500" dist="127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9695" tIns="54846" rIns="109695" bIns="54846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920" b="1" dirty="0">
                <a:latin typeface="思源黑体 CN" panose="020B0200000000000000" charset="-122"/>
                <a:ea typeface="思源黑体 CN" panose="020B0200000000000000" charset="-122"/>
              </a:rPr>
              <a:t>2</a:t>
            </a:r>
            <a:r>
              <a:rPr lang="zh-CN" altLang="en-US" sz="1920" b="1" dirty="0">
                <a:latin typeface="思源黑体 CN" panose="020B0200000000000000" charset="-122"/>
                <a:ea typeface="思源黑体 CN" panose="020B0200000000000000" charset="-122"/>
              </a:rPr>
              <a:t>、进度难把控</a:t>
            </a:r>
            <a:endParaRPr lang="zh-CN" altLang="en-US" sz="1920" b="1" dirty="0">
              <a:latin typeface="思源黑体 CN" panose="020B0200000000000000" charset="-122"/>
              <a:ea typeface="思源黑体 CN" panose="020B0200000000000000" charset="-122"/>
            </a:endParaRPr>
          </a:p>
        </p:txBody>
      </p:sp>
      <p:sp>
        <p:nvSpPr>
          <p:cNvPr id="58" name="箭头: 五边形 57"/>
          <p:cNvSpPr/>
          <p:nvPr/>
        </p:nvSpPr>
        <p:spPr>
          <a:xfrm>
            <a:off x="8352790" y="2912110"/>
            <a:ext cx="2496820" cy="527050"/>
          </a:xfrm>
          <a:prstGeom prst="homePlat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63500" dist="127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9695" tIns="54846" rIns="109695" bIns="54846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920" b="1" dirty="0">
                <a:latin typeface="思源黑体 CN" panose="020B0200000000000000" charset="-122"/>
                <a:ea typeface="思源黑体 CN" panose="020B0200000000000000" charset="-122"/>
              </a:rPr>
              <a:t>3</a:t>
            </a:r>
            <a:r>
              <a:rPr lang="zh-CN" altLang="en-US" sz="1920" b="1" dirty="0">
                <a:latin typeface="思源黑体 CN" panose="020B0200000000000000" charset="-122"/>
                <a:ea typeface="思源黑体 CN" panose="020B0200000000000000" charset="-122"/>
              </a:rPr>
              <a:t>、质量追踪管控难</a:t>
            </a:r>
            <a:endParaRPr lang="zh-CN" altLang="en-US" sz="1920" b="1" dirty="0">
              <a:latin typeface="思源黑体 CN" panose="020B0200000000000000" charset="-122"/>
              <a:ea typeface="思源黑体 CN" panose="020B0200000000000000" charset="-122"/>
            </a:endParaRPr>
          </a:p>
        </p:txBody>
      </p:sp>
      <p:sp>
        <p:nvSpPr>
          <p:cNvPr id="59" name="箭头: 五边形 58"/>
          <p:cNvSpPr/>
          <p:nvPr/>
        </p:nvSpPr>
        <p:spPr>
          <a:xfrm>
            <a:off x="7564064" y="5105167"/>
            <a:ext cx="2163037" cy="526742"/>
          </a:xfrm>
          <a:prstGeom prst="homePlat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63500" dist="127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9695" tIns="54846" rIns="109695" bIns="54846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920" b="1" dirty="0">
                <a:latin typeface="思源黑体 CN" panose="020B0200000000000000" charset="-122"/>
                <a:ea typeface="思源黑体 CN" panose="020B0200000000000000" charset="-122"/>
              </a:rPr>
              <a:t>4</a:t>
            </a:r>
            <a:r>
              <a:rPr lang="zh-CN" altLang="en-US" sz="1920" b="1" dirty="0">
                <a:latin typeface="思源黑体 CN" panose="020B0200000000000000" charset="-122"/>
                <a:ea typeface="思源黑体 CN" panose="020B0200000000000000" charset="-122"/>
              </a:rPr>
              <a:t>、数据存孤岛</a:t>
            </a:r>
            <a:endParaRPr lang="zh-CN" altLang="en-US" sz="1920" b="1" dirty="0">
              <a:latin typeface="思源黑体 CN" panose="020B0200000000000000" charset="-122"/>
              <a:ea typeface="思源黑体 CN" panose="020B0200000000000000" charset="-122"/>
            </a:endParaRPr>
          </a:p>
        </p:txBody>
      </p:sp>
      <p:sp>
        <p:nvSpPr>
          <p:cNvPr id="60" name="箭头: 五边形 59"/>
          <p:cNvSpPr/>
          <p:nvPr/>
        </p:nvSpPr>
        <p:spPr>
          <a:xfrm>
            <a:off x="1144470" y="4918164"/>
            <a:ext cx="2163037" cy="526742"/>
          </a:xfrm>
          <a:prstGeom prst="homePlat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63500" dist="127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9695" tIns="54846" rIns="109695" bIns="54846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920" b="1" dirty="0">
                <a:latin typeface="思源黑体 CN" panose="020B0200000000000000" charset="-122"/>
                <a:ea typeface="思源黑体 CN" panose="020B0200000000000000" charset="-122"/>
              </a:rPr>
              <a:t>5</a:t>
            </a:r>
            <a:r>
              <a:rPr lang="zh-CN" altLang="en-US" sz="1920" b="1" dirty="0">
                <a:latin typeface="思源黑体 CN" panose="020B0200000000000000" charset="-122"/>
                <a:ea typeface="思源黑体 CN" panose="020B0200000000000000" charset="-122"/>
              </a:rPr>
              <a:t>、管理效率低</a:t>
            </a:r>
            <a:endParaRPr lang="zh-CN" altLang="en-US" sz="1920" b="1" dirty="0">
              <a:latin typeface="思源黑体 CN" panose="020B0200000000000000" charset="-122"/>
              <a:ea typeface="思源黑体 CN" panose="020B0200000000000000" charset="-122"/>
            </a:endParaRPr>
          </a:p>
        </p:txBody>
      </p:sp>
      <p:sp>
        <p:nvSpPr>
          <p:cNvPr id="61" name="箭头: 五边形 60"/>
          <p:cNvSpPr/>
          <p:nvPr/>
        </p:nvSpPr>
        <p:spPr>
          <a:xfrm>
            <a:off x="602695" y="2996826"/>
            <a:ext cx="2163037" cy="526742"/>
          </a:xfrm>
          <a:prstGeom prst="homePlat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63500" dist="127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9695" tIns="54846" rIns="109695" bIns="54846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920" b="1" dirty="0">
                <a:latin typeface="思源黑体 CN" panose="020B0200000000000000" charset="-122"/>
                <a:ea typeface="思源黑体 CN" panose="020B0200000000000000" charset="-122"/>
              </a:rPr>
              <a:t>6</a:t>
            </a:r>
            <a:r>
              <a:rPr lang="zh-CN" altLang="en-US" sz="1920" b="1" dirty="0">
                <a:latin typeface="思源黑体 CN" panose="020B0200000000000000" charset="-122"/>
                <a:ea typeface="思源黑体 CN" panose="020B0200000000000000" charset="-122"/>
              </a:rPr>
              <a:t>、观摩效果差</a:t>
            </a:r>
            <a:endParaRPr lang="zh-CN" altLang="en-US" sz="1920" b="1" dirty="0">
              <a:latin typeface="思源黑体 CN" panose="020B0200000000000000" charset="-122"/>
              <a:ea typeface="思源黑体 CN" panose="020B0200000000000000" charset="-122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464560" y="30480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技术路线</a:t>
            </a:r>
            <a:endParaRPr lang="zh-CN" altLang="en-US" sz="2400" dirty="0" smtClean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835" y="1066800"/>
            <a:ext cx="118249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通过信息化技术，赋于每个预制构件唯一身份证（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RFID+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二维码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+NFC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），监控生产每一个环节，智能采集生产质量数据，有效提升产品质量资料组织效率，加强产品质量管控和追溯。系统提供大数据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 BIM +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公众号分析功能，协助领导进行决策分析、作业调度。</a:t>
            </a:r>
            <a:endParaRPr lang="zh-CN" altLang="en-US" sz="1400"/>
          </a:p>
        </p:txBody>
      </p:sp>
      <p:sp>
        <p:nvSpPr>
          <p:cNvPr id="40" name="Freeform: Shape 2"/>
          <p:cNvSpPr/>
          <p:nvPr/>
        </p:nvSpPr>
        <p:spPr bwMode="auto">
          <a:xfrm>
            <a:off x="4938494" y="3224965"/>
            <a:ext cx="583160" cy="796020"/>
          </a:xfrm>
          <a:custGeom>
            <a:avLst/>
            <a:gdLst>
              <a:gd name="T0" fmla="*/ 127 w 127"/>
              <a:gd name="T1" fmla="*/ 54 h 180"/>
              <a:gd name="T2" fmla="*/ 73 w 127"/>
              <a:gd name="T3" fmla="*/ 0 h 180"/>
              <a:gd name="T4" fmla="*/ 0 w 127"/>
              <a:gd name="T5" fmla="*/ 180 h 180"/>
              <a:gd name="T6" fmla="*/ 76 w 127"/>
              <a:gd name="T7" fmla="*/ 180 h 180"/>
              <a:gd name="T8" fmla="*/ 127 w 127"/>
              <a:gd name="T9" fmla="*/ 5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180">
                <a:moveTo>
                  <a:pt x="127" y="54"/>
                </a:moveTo>
                <a:cubicBezTo>
                  <a:pt x="73" y="0"/>
                  <a:pt x="73" y="0"/>
                  <a:pt x="73" y="0"/>
                </a:cubicBezTo>
                <a:cubicBezTo>
                  <a:pt x="28" y="46"/>
                  <a:pt x="0" y="110"/>
                  <a:pt x="0" y="180"/>
                </a:cubicBezTo>
                <a:cubicBezTo>
                  <a:pt x="76" y="180"/>
                  <a:pt x="76" y="180"/>
                  <a:pt x="76" y="180"/>
                </a:cubicBezTo>
                <a:cubicBezTo>
                  <a:pt x="76" y="131"/>
                  <a:pt x="96" y="87"/>
                  <a:pt x="127" y="54"/>
                </a:cubicBezTo>
                <a:close/>
              </a:path>
            </a:pathLst>
          </a:cu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41" name="Freeform: Shape 3"/>
          <p:cNvSpPr/>
          <p:nvPr/>
        </p:nvSpPr>
        <p:spPr bwMode="auto">
          <a:xfrm>
            <a:off x="4934619" y="4015391"/>
            <a:ext cx="1997465" cy="1131577"/>
          </a:xfrm>
          <a:custGeom>
            <a:avLst/>
            <a:gdLst>
              <a:gd name="T0" fmla="*/ 381 w 435"/>
              <a:gd name="T1" fmla="*/ 129 h 256"/>
              <a:gd name="T2" fmla="*/ 256 w 435"/>
              <a:gd name="T3" fmla="*/ 179 h 256"/>
              <a:gd name="T4" fmla="*/ 256 w 435"/>
              <a:gd name="T5" fmla="*/ 179 h 256"/>
              <a:gd name="T6" fmla="*/ 130 w 435"/>
              <a:gd name="T7" fmla="*/ 127 h 256"/>
              <a:gd name="T8" fmla="*/ 130 w 435"/>
              <a:gd name="T9" fmla="*/ 127 h 256"/>
              <a:gd name="T10" fmla="*/ 77 w 435"/>
              <a:gd name="T11" fmla="*/ 0 h 256"/>
              <a:gd name="T12" fmla="*/ 0 w 435"/>
              <a:gd name="T13" fmla="*/ 0 h 256"/>
              <a:gd name="T14" fmla="*/ 75 w 435"/>
              <a:gd name="T15" fmla="*/ 181 h 256"/>
              <a:gd name="T16" fmla="*/ 75 w 435"/>
              <a:gd name="T17" fmla="*/ 181 h 256"/>
              <a:gd name="T18" fmla="*/ 256 w 435"/>
              <a:gd name="T19" fmla="*/ 256 h 256"/>
              <a:gd name="T20" fmla="*/ 256 w 435"/>
              <a:gd name="T21" fmla="*/ 256 h 256"/>
              <a:gd name="T22" fmla="*/ 435 w 435"/>
              <a:gd name="T23" fmla="*/ 183 h 256"/>
              <a:gd name="T24" fmla="*/ 381 w 435"/>
              <a:gd name="T25" fmla="*/ 129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35" h="256">
                <a:moveTo>
                  <a:pt x="381" y="129"/>
                </a:moveTo>
                <a:cubicBezTo>
                  <a:pt x="348" y="160"/>
                  <a:pt x="304" y="179"/>
                  <a:pt x="256" y="179"/>
                </a:cubicBezTo>
                <a:cubicBezTo>
                  <a:pt x="256" y="179"/>
                  <a:pt x="256" y="179"/>
                  <a:pt x="256" y="179"/>
                </a:cubicBezTo>
                <a:cubicBezTo>
                  <a:pt x="207" y="179"/>
                  <a:pt x="162" y="159"/>
                  <a:pt x="130" y="127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97" y="95"/>
                  <a:pt x="77" y="50"/>
                  <a:pt x="7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0"/>
                  <a:pt x="29" y="135"/>
                  <a:pt x="75" y="181"/>
                </a:cubicBezTo>
                <a:cubicBezTo>
                  <a:pt x="75" y="181"/>
                  <a:pt x="75" y="181"/>
                  <a:pt x="75" y="181"/>
                </a:cubicBezTo>
                <a:cubicBezTo>
                  <a:pt x="121" y="227"/>
                  <a:pt x="185" y="256"/>
                  <a:pt x="256" y="256"/>
                </a:cubicBezTo>
                <a:cubicBezTo>
                  <a:pt x="256" y="256"/>
                  <a:pt x="256" y="256"/>
                  <a:pt x="256" y="256"/>
                </a:cubicBezTo>
                <a:cubicBezTo>
                  <a:pt x="326" y="256"/>
                  <a:pt x="389" y="228"/>
                  <a:pt x="435" y="183"/>
                </a:cubicBezTo>
                <a:lnTo>
                  <a:pt x="381" y="12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42" name="Freeform: Shape 4"/>
          <p:cNvSpPr/>
          <p:nvPr/>
        </p:nvSpPr>
        <p:spPr bwMode="auto">
          <a:xfrm>
            <a:off x="6678285" y="3221236"/>
            <a:ext cx="602533" cy="1603224"/>
          </a:xfrm>
          <a:custGeom>
            <a:avLst/>
            <a:gdLst>
              <a:gd name="T0" fmla="*/ 131 w 131"/>
              <a:gd name="T1" fmla="*/ 181 h 363"/>
              <a:gd name="T2" fmla="*/ 131 w 131"/>
              <a:gd name="T3" fmla="*/ 181 h 363"/>
              <a:gd name="T4" fmla="*/ 131 w 131"/>
              <a:gd name="T5" fmla="*/ 181 h 363"/>
              <a:gd name="T6" fmla="*/ 57 w 131"/>
              <a:gd name="T7" fmla="*/ 0 h 363"/>
              <a:gd name="T8" fmla="*/ 2 w 131"/>
              <a:gd name="T9" fmla="*/ 54 h 363"/>
              <a:gd name="T10" fmla="*/ 55 w 131"/>
              <a:gd name="T11" fmla="*/ 181 h 363"/>
              <a:gd name="T12" fmla="*/ 55 w 131"/>
              <a:gd name="T13" fmla="*/ 181 h 363"/>
              <a:gd name="T14" fmla="*/ 0 w 131"/>
              <a:gd name="T15" fmla="*/ 309 h 363"/>
              <a:gd name="T16" fmla="*/ 54 w 131"/>
              <a:gd name="T17" fmla="*/ 363 h 363"/>
              <a:gd name="T18" fmla="*/ 131 w 131"/>
              <a:gd name="T19" fmla="*/ 181 h 363"/>
              <a:gd name="T20" fmla="*/ 131 w 131"/>
              <a:gd name="T21" fmla="*/ 181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" h="363">
                <a:moveTo>
                  <a:pt x="131" y="181"/>
                </a:moveTo>
                <a:cubicBezTo>
                  <a:pt x="131" y="181"/>
                  <a:pt x="131" y="181"/>
                  <a:pt x="131" y="181"/>
                </a:cubicBezTo>
                <a:cubicBezTo>
                  <a:pt x="131" y="181"/>
                  <a:pt x="131" y="181"/>
                  <a:pt x="131" y="181"/>
                </a:cubicBezTo>
                <a:cubicBezTo>
                  <a:pt x="131" y="110"/>
                  <a:pt x="103" y="46"/>
                  <a:pt x="57" y="0"/>
                </a:cubicBezTo>
                <a:cubicBezTo>
                  <a:pt x="2" y="54"/>
                  <a:pt x="2" y="54"/>
                  <a:pt x="2" y="54"/>
                </a:cubicBezTo>
                <a:cubicBezTo>
                  <a:pt x="35" y="87"/>
                  <a:pt x="55" y="131"/>
                  <a:pt x="55" y="181"/>
                </a:cubicBezTo>
                <a:cubicBezTo>
                  <a:pt x="55" y="181"/>
                  <a:pt x="55" y="181"/>
                  <a:pt x="55" y="181"/>
                </a:cubicBezTo>
                <a:cubicBezTo>
                  <a:pt x="55" y="231"/>
                  <a:pt x="33" y="277"/>
                  <a:pt x="0" y="309"/>
                </a:cubicBezTo>
                <a:cubicBezTo>
                  <a:pt x="54" y="363"/>
                  <a:pt x="54" y="363"/>
                  <a:pt x="54" y="363"/>
                </a:cubicBezTo>
                <a:cubicBezTo>
                  <a:pt x="101" y="317"/>
                  <a:pt x="131" y="252"/>
                  <a:pt x="131" y="181"/>
                </a:cubicBezTo>
                <a:cubicBezTo>
                  <a:pt x="131" y="181"/>
                  <a:pt x="131" y="181"/>
                  <a:pt x="131" y="18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43" name="Freeform: Shape 5"/>
          <p:cNvSpPr/>
          <p:nvPr/>
        </p:nvSpPr>
        <p:spPr bwMode="auto">
          <a:xfrm>
            <a:off x="5273666" y="2889408"/>
            <a:ext cx="1668106" cy="577906"/>
          </a:xfrm>
          <a:custGeom>
            <a:avLst/>
            <a:gdLst>
              <a:gd name="T0" fmla="*/ 182 w 363"/>
              <a:gd name="T1" fmla="*/ 0 h 131"/>
              <a:gd name="T2" fmla="*/ 0 w 363"/>
              <a:gd name="T3" fmla="*/ 77 h 131"/>
              <a:gd name="T4" fmla="*/ 54 w 363"/>
              <a:gd name="T5" fmla="*/ 131 h 131"/>
              <a:gd name="T6" fmla="*/ 182 w 363"/>
              <a:gd name="T7" fmla="*/ 77 h 131"/>
              <a:gd name="T8" fmla="*/ 308 w 363"/>
              <a:gd name="T9" fmla="*/ 129 h 131"/>
              <a:gd name="T10" fmla="*/ 363 w 363"/>
              <a:gd name="T11" fmla="*/ 75 h 131"/>
              <a:gd name="T12" fmla="*/ 182 w 363"/>
              <a:gd name="T13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131">
                <a:moveTo>
                  <a:pt x="182" y="0"/>
                </a:moveTo>
                <a:cubicBezTo>
                  <a:pt x="110" y="0"/>
                  <a:pt x="46" y="30"/>
                  <a:pt x="0" y="77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86" y="98"/>
                  <a:pt x="132" y="77"/>
                  <a:pt x="182" y="77"/>
                </a:cubicBezTo>
                <a:cubicBezTo>
                  <a:pt x="231" y="77"/>
                  <a:pt x="276" y="97"/>
                  <a:pt x="308" y="129"/>
                </a:cubicBezTo>
                <a:cubicBezTo>
                  <a:pt x="363" y="75"/>
                  <a:pt x="363" y="75"/>
                  <a:pt x="363" y="75"/>
                </a:cubicBezTo>
                <a:cubicBezTo>
                  <a:pt x="316" y="29"/>
                  <a:pt x="252" y="0"/>
                  <a:pt x="18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44" name="Oval 6"/>
          <p:cNvSpPr/>
          <p:nvPr/>
        </p:nvSpPr>
        <p:spPr bwMode="auto">
          <a:xfrm>
            <a:off x="7726422" y="3927774"/>
            <a:ext cx="63935" cy="6152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50" name="Oval 7"/>
          <p:cNvSpPr/>
          <p:nvPr/>
        </p:nvSpPr>
        <p:spPr bwMode="auto">
          <a:xfrm>
            <a:off x="7716735" y="3830835"/>
            <a:ext cx="46498" cy="3914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51" name="Oval 8"/>
          <p:cNvSpPr/>
          <p:nvPr/>
        </p:nvSpPr>
        <p:spPr bwMode="auto">
          <a:xfrm>
            <a:off x="7689612" y="3711525"/>
            <a:ext cx="63935" cy="57791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52" name="Oval 9"/>
          <p:cNvSpPr/>
          <p:nvPr/>
        </p:nvSpPr>
        <p:spPr bwMode="auto">
          <a:xfrm>
            <a:off x="7679924" y="3608993"/>
            <a:ext cx="46498" cy="41013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53" name="Oval 10"/>
          <p:cNvSpPr/>
          <p:nvPr/>
        </p:nvSpPr>
        <p:spPr bwMode="auto">
          <a:xfrm>
            <a:off x="7656675" y="3495276"/>
            <a:ext cx="56185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54" name="Oval 11"/>
          <p:cNvSpPr/>
          <p:nvPr/>
        </p:nvSpPr>
        <p:spPr bwMode="auto">
          <a:xfrm>
            <a:off x="7612115" y="3396473"/>
            <a:ext cx="44560" cy="4474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55" name="Oval 12"/>
          <p:cNvSpPr/>
          <p:nvPr/>
        </p:nvSpPr>
        <p:spPr bwMode="auto">
          <a:xfrm>
            <a:off x="7552056" y="3292078"/>
            <a:ext cx="54248" cy="55926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62" name="Oval 13"/>
          <p:cNvSpPr/>
          <p:nvPr/>
        </p:nvSpPr>
        <p:spPr bwMode="auto">
          <a:xfrm>
            <a:off x="7505558" y="3198867"/>
            <a:ext cx="42623" cy="4474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63" name="Oval 14"/>
          <p:cNvSpPr/>
          <p:nvPr/>
        </p:nvSpPr>
        <p:spPr bwMode="auto">
          <a:xfrm>
            <a:off x="7441624" y="3092606"/>
            <a:ext cx="63935" cy="6152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64" name="Oval 15"/>
          <p:cNvSpPr/>
          <p:nvPr/>
        </p:nvSpPr>
        <p:spPr bwMode="auto">
          <a:xfrm>
            <a:off x="7368002" y="2999396"/>
            <a:ext cx="73622" cy="6711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65" name="Oval 16"/>
          <p:cNvSpPr/>
          <p:nvPr/>
        </p:nvSpPr>
        <p:spPr bwMode="auto">
          <a:xfrm>
            <a:off x="7300193" y="2934148"/>
            <a:ext cx="44560" cy="42877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66" name="Oval 17"/>
          <p:cNvSpPr/>
          <p:nvPr/>
        </p:nvSpPr>
        <p:spPr bwMode="auto">
          <a:xfrm>
            <a:off x="7203322" y="2840937"/>
            <a:ext cx="73622" cy="7084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67" name="Oval 18"/>
          <p:cNvSpPr/>
          <p:nvPr/>
        </p:nvSpPr>
        <p:spPr bwMode="auto">
          <a:xfrm>
            <a:off x="7129701" y="2764505"/>
            <a:ext cx="60060" cy="63383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68" name="Oval 19"/>
          <p:cNvSpPr/>
          <p:nvPr/>
        </p:nvSpPr>
        <p:spPr bwMode="auto">
          <a:xfrm>
            <a:off x="7046392" y="2695529"/>
            <a:ext cx="56185" cy="52198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69" name="Oval 20"/>
          <p:cNvSpPr/>
          <p:nvPr/>
        </p:nvSpPr>
        <p:spPr bwMode="auto">
          <a:xfrm>
            <a:off x="6935959" y="2641467"/>
            <a:ext cx="63935" cy="6152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70" name="Oval 21"/>
          <p:cNvSpPr/>
          <p:nvPr/>
        </p:nvSpPr>
        <p:spPr bwMode="auto">
          <a:xfrm>
            <a:off x="6839090" y="2592997"/>
            <a:ext cx="56185" cy="52198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71" name="Oval 22"/>
          <p:cNvSpPr/>
          <p:nvPr/>
        </p:nvSpPr>
        <p:spPr bwMode="auto">
          <a:xfrm>
            <a:off x="6734470" y="2540800"/>
            <a:ext cx="60060" cy="55926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75" name="Oval 23"/>
          <p:cNvSpPr/>
          <p:nvPr/>
        </p:nvSpPr>
        <p:spPr bwMode="auto">
          <a:xfrm>
            <a:off x="6633724" y="2492330"/>
            <a:ext cx="54248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76" name="Oval 24"/>
          <p:cNvSpPr/>
          <p:nvPr/>
        </p:nvSpPr>
        <p:spPr bwMode="auto">
          <a:xfrm>
            <a:off x="6519418" y="2460638"/>
            <a:ext cx="58122" cy="57791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77" name="Oval 25"/>
          <p:cNvSpPr/>
          <p:nvPr/>
        </p:nvSpPr>
        <p:spPr bwMode="auto">
          <a:xfrm>
            <a:off x="6399299" y="2438268"/>
            <a:ext cx="67809" cy="67112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78" name="Oval 26"/>
          <p:cNvSpPr/>
          <p:nvPr/>
        </p:nvSpPr>
        <p:spPr bwMode="auto">
          <a:xfrm>
            <a:off x="6298554" y="2434539"/>
            <a:ext cx="44560" cy="42877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79" name="Oval 27"/>
          <p:cNvSpPr/>
          <p:nvPr/>
        </p:nvSpPr>
        <p:spPr bwMode="auto">
          <a:xfrm>
            <a:off x="6174560" y="2406576"/>
            <a:ext cx="63935" cy="63383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80" name="Oval 28"/>
          <p:cNvSpPr/>
          <p:nvPr/>
        </p:nvSpPr>
        <p:spPr bwMode="auto">
          <a:xfrm>
            <a:off x="6068002" y="2402848"/>
            <a:ext cx="46498" cy="4474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81" name="Oval 29"/>
          <p:cNvSpPr/>
          <p:nvPr/>
        </p:nvSpPr>
        <p:spPr bwMode="auto">
          <a:xfrm>
            <a:off x="5953696" y="2421490"/>
            <a:ext cx="50373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82" name="Oval 30"/>
          <p:cNvSpPr/>
          <p:nvPr/>
        </p:nvSpPr>
        <p:spPr bwMode="auto">
          <a:xfrm>
            <a:off x="5825826" y="2425219"/>
            <a:ext cx="71685" cy="70840"/>
          </a:xfrm>
          <a:prstGeom prst="ellipse">
            <a:avLst/>
          </a:prstGeom>
          <a:solidFill>
            <a:srgbClr val="13436C"/>
          </a:solidFill>
          <a:ln>
            <a:solidFill>
              <a:srgbClr val="13436C"/>
            </a:solidFill>
          </a:ln>
        </p:spPr>
        <p:txBody>
          <a:bodyPr anchor="ctr"/>
          <a:p>
            <a:pPr algn="ctr"/>
            <a:endParaRPr sz="2000" dirty="0">
              <a:cs typeface="+mn-ea"/>
              <a:sym typeface="+mn-lt"/>
            </a:endParaRPr>
          </a:p>
        </p:txBody>
      </p:sp>
      <p:sp>
        <p:nvSpPr>
          <p:cNvPr id="83" name="Oval 31"/>
          <p:cNvSpPr/>
          <p:nvPr/>
        </p:nvSpPr>
        <p:spPr bwMode="auto">
          <a:xfrm>
            <a:off x="5709582" y="2441996"/>
            <a:ext cx="73622" cy="7084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84" name="Oval 32"/>
          <p:cNvSpPr/>
          <p:nvPr/>
        </p:nvSpPr>
        <p:spPr bwMode="auto">
          <a:xfrm>
            <a:off x="5608836" y="2473687"/>
            <a:ext cx="50373" cy="4474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90" name="Oval 33"/>
          <p:cNvSpPr/>
          <p:nvPr/>
        </p:nvSpPr>
        <p:spPr bwMode="auto">
          <a:xfrm>
            <a:off x="5494530" y="2505380"/>
            <a:ext cx="63935" cy="55926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92" name="Oval 34"/>
          <p:cNvSpPr/>
          <p:nvPr/>
        </p:nvSpPr>
        <p:spPr bwMode="auto">
          <a:xfrm>
            <a:off x="5393785" y="2553849"/>
            <a:ext cx="60060" cy="6152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94" name="Oval 35"/>
          <p:cNvSpPr/>
          <p:nvPr/>
        </p:nvSpPr>
        <p:spPr bwMode="auto">
          <a:xfrm>
            <a:off x="5283353" y="2602319"/>
            <a:ext cx="73622" cy="65248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96" name="Oval 36"/>
          <p:cNvSpPr/>
          <p:nvPr/>
        </p:nvSpPr>
        <p:spPr bwMode="auto">
          <a:xfrm>
            <a:off x="5190358" y="2663837"/>
            <a:ext cx="50373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98" name="Oval 37"/>
          <p:cNvSpPr/>
          <p:nvPr/>
        </p:nvSpPr>
        <p:spPr bwMode="auto">
          <a:xfrm>
            <a:off x="5085737" y="2716036"/>
            <a:ext cx="60060" cy="5406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00" name="Oval 38"/>
          <p:cNvSpPr/>
          <p:nvPr/>
        </p:nvSpPr>
        <p:spPr bwMode="auto">
          <a:xfrm>
            <a:off x="4998554" y="2786875"/>
            <a:ext cx="73622" cy="7084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01" name="Oval 39"/>
          <p:cNvSpPr/>
          <p:nvPr/>
        </p:nvSpPr>
        <p:spPr bwMode="auto">
          <a:xfrm>
            <a:off x="4928808" y="2876357"/>
            <a:ext cx="50373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02" name="Oval 40"/>
          <p:cNvSpPr/>
          <p:nvPr/>
        </p:nvSpPr>
        <p:spPr bwMode="auto">
          <a:xfrm>
            <a:off x="4837749" y="2947198"/>
            <a:ext cx="63935" cy="6152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07" name="Oval 41"/>
          <p:cNvSpPr/>
          <p:nvPr/>
        </p:nvSpPr>
        <p:spPr bwMode="auto">
          <a:xfrm>
            <a:off x="4754441" y="3025495"/>
            <a:ext cx="63935" cy="63383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08" name="Oval 42"/>
          <p:cNvSpPr/>
          <p:nvPr/>
        </p:nvSpPr>
        <p:spPr bwMode="auto">
          <a:xfrm>
            <a:off x="4694381" y="3118705"/>
            <a:ext cx="69746" cy="6711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09" name="Oval 43"/>
          <p:cNvSpPr/>
          <p:nvPr/>
        </p:nvSpPr>
        <p:spPr bwMode="auto">
          <a:xfrm>
            <a:off x="4640133" y="3215645"/>
            <a:ext cx="67809" cy="7084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10" name="Oval 44"/>
          <p:cNvSpPr/>
          <p:nvPr/>
        </p:nvSpPr>
        <p:spPr bwMode="auto">
          <a:xfrm>
            <a:off x="4593636" y="3321905"/>
            <a:ext cx="56185" cy="57791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11" name="Oval 45"/>
          <p:cNvSpPr/>
          <p:nvPr/>
        </p:nvSpPr>
        <p:spPr bwMode="auto">
          <a:xfrm>
            <a:off x="4539388" y="3418844"/>
            <a:ext cx="60060" cy="63383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12" name="Oval 46"/>
          <p:cNvSpPr/>
          <p:nvPr/>
        </p:nvSpPr>
        <p:spPr bwMode="auto">
          <a:xfrm>
            <a:off x="4502577" y="3530696"/>
            <a:ext cx="50373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13" name="Oval 47"/>
          <p:cNvSpPr/>
          <p:nvPr/>
        </p:nvSpPr>
        <p:spPr bwMode="auto">
          <a:xfrm>
            <a:off x="4475454" y="3631364"/>
            <a:ext cx="67809" cy="6711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14" name="Oval 48"/>
          <p:cNvSpPr/>
          <p:nvPr/>
        </p:nvSpPr>
        <p:spPr bwMode="auto">
          <a:xfrm>
            <a:off x="4465768" y="3746945"/>
            <a:ext cx="50373" cy="52198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15" name="Oval 49"/>
          <p:cNvSpPr/>
          <p:nvPr/>
        </p:nvSpPr>
        <p:spPr bwMode="auto">
          <a:xfrm>
            <a:off x="4446393" y="3860662"/>
            <a:ext cx="50373" cy="4474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16" name="Oval 50"/>
          <p:cNvSpPr/>
          <p:nvPr/>
        </p:nvSpPr>
        <p:spPr bwMode="auto">
          <a:xfrm>
            <a:off x="4425081" y="3963194"/>
            <a:ext cx="58122" cy="6152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17" name="Oval 51"/>
          <p:cNvSpPr/>
          <p:nvPr/>
        </p:nvSpPr>
        <p:spPr bwMode="auto">
          <a:xfrm>
            <a:off x="4438643" y="4082504"/>
            <a:ext cx="50373" cy="4474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18" name="Oval 52"/>
          <p:cNvSpPr/>
          <p:nvPr/>
        </p:nvSpPr>
        <p:spPr bwMode="auto">
          <a:xfrm>
            <a:off x="4459955" y="4192492"/>
            <a:ext cx="46498" cy="4474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19" name="Oval 53"/>
          <p:cNvSpPr/>
          <p:nvPr/>
        </p:nvSpPr>
        <p:spPr bwMode="auto">
          <a:xfrm>
            <a:off x="4465768" y="4289431"/>
            <a:ext cx="73622" cy="7084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20" name="Oval 54"/>
          <p:cNvSpPr/>
          <p:nvPr/>
        </p:nvSpPr>
        <p:spPr bwMode="auto">
          <a:xfrm>
            <a:off x="4483204" y="4401284"/>
            <a:ext cx="73622" cy="7084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21" name="Oval 55"/>
          <p:cNvSpPr/>
          <p:nvPr/>
        </p:nvSpPr>
        <p:spPr bwMode="auto">
          <a:xfrm>
            <a:off x="4520014" y="4520594"/>
            <a:ext cx="46498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22" name="Oval 56"/>
          <p:cNvSpPr/>
          <p:nvPr/>
        </p:nvSpPr>
        <p:spPr bwMode="auto">
          <a:xfrm>
            <a:off x="4562637" y="4608211"/>
            <a:ext cx="73622" cy="6711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23" name="Oval 57"/>
          <p:cNvSpPr/>
          <p:nvPr/>
        </p:nvSpPr>
        <p:spPr bwMode="auto">
          <a:xfrm>
            <a:off x="4620760" y="4714472"/>
            <a:ext cx="60060" cy="57791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24" name="Oval 58"/>
          <p:cNvSpPr/>
          <p:nvPr/>
        </p:nvSpPr>
        <p:spPr bwMode="auto">
          <a:xfrm>
            <a:off x="4680819" y="4820732"/>
            <a:ext cx="46498" cy="3914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25" name="Oval 59"/>
          <p:cNvSpPr/>
          <p:nvPr/>
        </p:nvSpPr>
        <p:spPr bwMode="auto">
          <a:xfrm>
            <a:off x="4737004" y="4917671"/>
            <a:ext cx="44560" cy="4474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26" name="Oval 60"/>
          <p:cNvSpPr/>
          <p:nvPr/>
        </p:nvSpPr>
        <p:spPr bwMode="auto">
          <a:xfrm>
            <a:off x="4797063" y="4988510"/>
            <a:ext cx="71685" cy="65248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27" name="Oval 61"/>
          <p:cNvSpPr/>
          <p:nvPr/>
        </p:nvSpPr>
        <p:spPr bwMode="auto">
          <a:xfrm>
            <a:off x="4884247" y="5072401"/>
            <a:ext cx="63935" cy="6152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28" name="Oval 62"/>
          <p:cNvSpPr/>
          <p:nvPr/>
        </p:nvSpPr>
        <p:spPr bwMode="auto">
          <a:xfrm>
            <a:off x="4971431" y="5156290"/>
            <a:ext cx="50373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29" name="Oval 63"/>
          <p:cNvSpPr/>
          <p:nvPr/>
        </p:nvSpPr>
        <p:spPr bwMode="auto">
          <a:xfrm>
            <a:off x="5052802" y="5236451"/>
            <a:ext cx="50373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30" name="Oval 64"/>
          <p:cNvSpPr/>
          <p:nvPr/>
        </p:nvSpPr>
        <p:spPr bwMode="auto">
          <a:xfrm>
            <a:off x="5132236" y="5292378"/>
            <a:ext cx="73622" cy="7084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31" name="Oval 65"/>
          <p:cNvSpPr/>
          <p:nvPr/>
        </p:nvSpPr>
        <p:spPr bwMode="auto">
          <a:xfrm>
            <a:off x="5246542" y="5355760"/>
            <a:ext cx="50373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32" name="Oval 66"/>
          <p:cNvSpPr/>
          <p:nvPr/>
        </p:nvSpPr>
        <p:spPr bwMode="auto">
          <a:xfrm>
            <a:off x="5343412" y="5398637"/>
            <a:ext cx="63935" cy="63383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33" name="Oval 67"/>
          <p:cNvSpPr/>
          <p:nvPr/>
        </p:nvSpPr>
        <p:spPr bwMode="auto">
          <a:xfrm>
            <a:off x="5453844" y="5456428"/>
            <a:ext cx="50373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34" name="Oval 68"/>
          <p:cNvSpPr/>
          <p:nvPr/>
        </p:nvSpPr>
        <p:spPr bwMode="auto">
          <a:xfrm>
            <a:off x="5554590" y="5510490"/>
            <a:ext cx="54248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35" name="Oval 69"/>
          <p:cNvSpPr/>
          <p:nvPr/>
        </p:nvSpPr>
        <p:spPr bwMode="auto">
          <a:xfrm>
            <a:off x="5672772" y="5530996"/>
            <a:ext cx="42623" cy="41013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36" name="Oval 70"/>
          <p:cNvSpPr/>
          <p:nvPr/>
        </p:nvSpPr>
        <p:spPr bwMode="auto">
          <a:xfrm>
            <a:off x="5773517" y="5536590"/>
            <a:ext cx="73622" cy="7084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37" name="Oval 71"/>
          <p:cNvSpPr/>
          <p:nvPr/>
        </p:nvSpPr>
        <p:spPr bwMode="auto">
          <a:xfrm>
            <a:off x="5889760" y="5553367"/>
            <a:ext cx="73622" cy="70840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38" name="Oval 72"/>
          <p:cNvSpPr/>
          <p:nvPr/>
        </p:nvSpPr>
        <p:spPr bwMode="auto">
          <a:xfrm>
            <a:off x="6017630" y="5585059"/>
            <a:ext cx="40686" cy="3914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39" name="Oval 73"/>
          <p:cNvSpPr/>
          <p:nvPr/>
        </p:nvSpPr>
        <p:spPr bwMode="auto">
          <a:xfrm>
            <a:off x="6128061" y="5585059"/>
            <a:ext cx="50373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40" name="Oval 74"/>
          <p:cNvSpPr/>
          <p:nvPr/>
        </p:nvSpPr>
        <p:spPr bwMode="auto">
          <a:xfrm>
            <a:off x="6238494" y="5562689"/>
            <a:ext cx="60060" cy="57791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41" name="Oval 75"/>
          <p:cNvSpPr/>
          <p:nvPr/>
        </p:nvSpPr>
        <p:spPr bwMode="auto">
          <a:xfrm>
            <a:off x="6348926" y="5540318"/>
            <a:ext cx="67809" cy="6711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42" name="Oval 76"/>
          <p:cNvSpPr/>
          <p:nvPr/>
        </p:nvSpPr>
        <p:spPr bwMode="auto">
          <a:xfrm>
            <a:off x="6467108" y="5527268"/>
            <a:ext cx="60060" cy="57791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43" name="Oval 77"/>
          <p:cNvSpPr/>
          <p:nvPr/>
        </p:nvSpPr>
        <p:spPr bwMode="auto">
          <a:xfrm>
            <a:off x="6583352" y="5510490"/>
            <a:ext cx="54248" cy="55926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44" name="Oval 78"/>
          <p:cNvSpPr/>
          <p:nvPr/>
        </p:nvSpPr>
        <p:spPr bwMode="auto">
          <a:xfrm>
            <a:off x="6687972" y="5469478"/>
            <a:ext cx="56185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45" name="Oval 79"/>
          <p:cNvSpPr/>
          <p:nvPr/>
        </p:nvSpPr>
        <p:spPr bwMode="auto">
          <a:xfrm>
            <a:off x="6788717" y="5417280"/>
            <a:ext cx="60060" cy="52198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46" name="Oval 80"/>
          <p:cNvSpPr/>
          <p:nvPr/>
        </p:nvSpPr>
        <p:spPr bwMode="auto">
          <a:xfrm>
            <a:off x="6895274" y="5363218"/>
            <a:ext cx="54248" cy="5406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47" name="Oval 81"/>
          <p:cNvSpPr/>
          <p:nvPr/>
        </p:nvSpPr>
        <p:spPr bwMode="auto">
          <a:xfrm>
            <a:off x="6999895" y="5314749"/>
            <a:ext cx="50373" cy="48469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48" name="Oval 82"/>
          <p:cNvSpPr/>
          <p:nvPr/>
        </p:nvSpPr>
        <p:spPr bwMode="auto">
          <a:xfrm>
            <a:off x="7092890" y="5249501"/>
            <a:ext cx="60060" cy="57791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49" name="Oval 83"/>
          <p:cNvSpPr/>
          <p:nvPr/>
        </p:nvSpPr>
        <p:spPr bwMode="auto">
          <a:xfrm>
            <a:off x="7170386" y="5165611"/>
            <a:ext cx="63935" cy="65248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50" name="Oval 84"/>
          <p:cNvSpPr/>
          <p:nvPr/>
        </p:nvSpPr>
        <p:spPr bwMode="auto">
          <a:xfrm>
            <a:off x="7257569" y="5094771"/>
            <a:ext cx="56185" cy="52198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51" name="Oval 85"/>
          <p:cNvSpPr/>
          <p:nvPr/>
        </p:nvSpPr>
        <p:spPr bwMode="auto">
          <a:xfrm>
            <a:off x="7344753" y="5018338"/>
            <a:ext cx="46498" cy="4474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52" name="Oval 86"/>
          <p:cNvSpPr/>
          <p:nvPr/>
        </p:nvSpPr>
        <p:spPr bwMode="auto">
          <a:xfrm>
            <a:off x="7424186" y="4934448"/>
            <a:ext cx="54248" cy="5406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53" name="Oval 87"/>
          <p:cNvSpPr/>
          <p:nvPr/>
        </p:nvSpPr>
        <p:spPr bwMode="auto">
          <a:xfrm>
            <a:off x="7478433" y="4843102"/>
            <a:ext cx="46498" cy="42877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54" name="Oval 88"/>
          <p:cNvSpPr/>
          <p:nvPr/>
        </p:nvSpPr>
        <p:spPr bwMode="auto">
          <a:xfrm>
            <a:off x="7519119" y="4731250"/>
            <a:ext cx="69746" cy="67112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55" name="Oval 89"/>
          <p:cNvSpPr/>
          <p:nvPr/>
        </p:nvSpPr>
        <p:spPr bwMode="auto">
          <a:xfrm>
            <a:off x="7579179" y="4639903"/>
            <a:ext cx="60060" cy="52198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56" name="Oval 90"/>
          <p:cNvSpPr/>
          <p:nvPr/>
        </p:nvSpPr>
        <p:spPr bwMode="auto">
          <a:xfrm>
            <a:off x="7625677" y="4533643"/>
            <a:ext cx="73622" cy="65248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57" name="Oval 91"/>
          <p:cNvSpPr/>
          <p:nvPr/>
        </p:nvSpPr>
        <p:spPr bwMode="auto">
          <a:xfrm>
            <a:off x="7672175" y="4436704"/>
            <a:ext cx="50373" cy="48469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58" name="Oval 92"/>
          <p:cNvSpPr/>
          <p:nvPr/>
        </p:nvSpPr>
        <p:spPr bwMode="auto">
          <a:xfrm>
            <a:off x="7679924" y="4317394"/>
            <a:ext cx="69746" cy="65248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59" name="Oval 93"/>
          <p:cNvSpPr/>
          <p:nvPr/>
        </p:nvSpPr>
        <p:spPr bwMode="auto">
          <a:xfrm>
            <a:off x="7707048" y="4214863"/>
            <a:ext cx="52310" cy="48469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60" name="Oval 94"/>
          <p:cNvSpPr/>
          <p:nvPr/>
        </p:nvSpPr>
        <p:spPr bwMode="auto">
          <a:xfrm>
            <a:off x="7722547" y="4104873"/>
            <a:ext cx="54248" cy="52198"/>
          </a:xfrm>
          <a:prstGeom prst="ellipse">
            <a:avLst/>
          </a:prstGeom>
          <a:solidFill>
            <a:srgbClr val="13436C"/>
          </a:solidFill>
          <a:ln>
            <a:noFill/>
          </a:ln>
        </p:spPr>
        <p:txBody>
          <a:bodyPr anchor="ctr"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3633470" y="5819775"/>
            <a:ext cx="5219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/>
                </a:solidFill>
                <a:latin typeface="黑体" panose="02010609060101010101" pitchFamily="49" charset="-122"/>
                <a:cs typeface="黑体" panose="02010609060101010101" pitchFamily="49" charset="-122"/>
                <a:sym typeface="+mn-lt"/>
              </a:rPr>
              <a:t>2.</a:t>
            </a:r>
            <a:r>
              <a:rPr lang="zh-CN" altLang="en-US" sz="1800" kern="0" dirty="0">
                <a:solidFill>
                  <a:schemeClr val="tx1"/>
                </a:solidFill>
                <a:latin typeface="黑体" panose="02010609060101010101" pitchFamily="49" charset="-122"/>
                <a:cs typeface="黑体" panose="02010609060101010101" pitchFamily="49" charset="-122"/>
                <a:sym typeface="+mn-lt"/>
              </a:rPr>
              <a:t>依据生产工序，结合物联网设备实现数据智能化采集</a:t>
            </a:r>
            <a:endParaRPr lang="zh-CN" altLang="en-US" sz="1800" b="1" kern="0" dirty="0">
              <a:solidFill>
                <a:schemeClr val="tx1"/>
              </a:solidFill>
              <a:latin typeface="黑体" panose="02010609060101010101" pitchFamily="49" charset="-122"/>
              <a:cs typeface="黑体" panose="02010609060101010101" pitchFamily="49" charset="-122"/>
              <a:sym typeface="+mn-lt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534035" y="3200400"/>
            <a:ext cx="383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/>
                </a:solidFill>
                <a:latin typeface="黑体" panose="02010609060101010101" pitchFamily="49" charset="-122"/>
                <a:cs typeface="黑体" panose="02010609060101010101" pitchFamily="49" charset="-122"/>
                <a:sym typeface="+mn-lt"/>
              </a:rPr>
              <a:t>3.</a:t>
            </a:r>
            <a:r>
              <a:rPr lang="zh-CN" altLang="en-US" sz="1800" kern="0" dirty="0">
                <a:solidFill>
                  <a:schemeClr val="tx1"/>
                </a:solidFill>
                <a:latin typeface="黑体" panose="02010609060101010101" pitchFamily="49" charset="-122"/>
                <a:cs typeface="黑体" panose="02010609060101010101" pitchFamily="49" charset="-122"/>
                <a:sym typeface="+mn-lt"/>
              </a:rPr>
              <a:t>结合生产数据智能分析，辅以管理手段，提升管理效率</a:t>
            </a:r>
            <a:endParaRPr lang="zh-CN" altLang="en-US" sz="1800" b="1" kern="0" dirty="0">
              <a:solidFill>
                <a:schemeClr val="tx1"/>
              </a:solidFill>
              <a:latin typeface="黑体" panose="02010609060101010101" pitchFamily="49" charset="-122"/>
              <a:cs typeface="黑体" panose="02010609060101010101" pitchFamily="49" charset="-122"/>
              <a:sym typeface="+mn-lt"/>
            </a:endParaRPr>
          </a:p>
        </p:txBody>
      </p:sp>
      <p:sp>
        <p:nvSpPr>
          <p:cNvPr id="39" name="TextBox 101"/>
          <p:cNvSpPr txBox="1"/>
          <p:nvPr/>
        </p:nvSpPr>
        <p:spPr>
          <a:xfrm>
            <a:off x="8181975" y="2470150"/>
            <a:ext cx="3740785" cy="630555"/>
          </a:xfrm>
          <a:prstGeom prst="rect">
            <a:avLst/>
          </a:prstGeom>
        </p:spPr>
        <p:txBody>
          <a:bodyPr vert="horz" wrap="none" lIns="101600" tIns="50800" rIns="101600" bIns="50800" anchor="ctr">
            <a:normAutofit/>
          </a:bodyPr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黑体" panose="02010609060101010101" pitchFamily="49" charset="-122"/>
                <a:cs typeface="黑体" panose="02010609060101010101" pitchFamily="49" charset="-122"/>
                <a:sym typeface="+mn-lt"/>
              </a:rPr>
              <a:t>1.</a:t>
            </a: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cs typeface="黑体" panose="02010609060101010101" pitchFamily="49" charset="-122"/>
                <a:sym typeface="+mn-lt"/>
              </a:rPr>
              <a:t>依据</a:t>
            </a: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cs typeface="黑体" panose="02010609060101010101" pitchFamily="49" charset="-122"/>
                <a:sym typeface="+mn-ea"/>
              </a:rPr>
              <a:t>盾构工程进度排产</a:t>
            </a:r>
            <a:endParaRPr lang="zh-CN" altLang="en-US" sz="1800" kern="0" dirty="0">
              <a:solidFill>
                <a:schemeClr val="tx1"/>
              </a:solidFill>
              <a:latin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4" name="Picture 3" descr="C:\Users\STEDI-BIM\Desktop\管片吊装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5" y="5204460"/>
            <a:ext cx="596900" cy="508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25" y="3418840"/>
            <a:ext cx="560705" cy="451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295" y="2543175"/>
            <a:ext cx="656590" cy="52451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组合 33"/>
          <p:cNvGrpSpPr/>
          <p:nvPr/>
        </p:nvGrpSpPr>
        <p:grpSpPr>
          <a:xfrm>
            <a:off x="1588" y="1828800"/>
            <a:ext cx="12188825" cy="2419350"/>
            <a:chOff x="170694" y="177982"/>
            <a:chExt cx="3936004" cy="781165"/>
          </a:xfrm>
        </p:grpSpPr>
        <p:sp>
          <p:nvSpPr>
            <p:cNvPr id="35" name="等腰三角形 34"/>
            <p:cNvSpPr/>
            <p:nvPr/>
          </p:nvSpPr>
          <p:spPr>
            <a:xfrm>
              <a:off x="1233897" y="177982"/>
              <a:ext cx="355255" cy="35675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flipV="1">
              <a:off x="200427" y="602394"/>
              <a:ext cx="355255" cy="35675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0694" y="261532"/>
              <a:ext cx="3936004" cy="6120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376773" y="178495"/>
              <a:ext cx="1036033" cy="778602"/>
            </a:xfrm>
            <a:prstGeom prst="parallelogram">
              <a:avLst>
                <a:gd name="adj" fmla="val 48207"/>
              </a:avLst>
            </a:prstGeom>
            <a:solidFill>
              <a:srgbClr val="006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文本框 6"/>
            <p:cNvSpPr txBox="1"/>
            <p:nvPr/>
          </p:nvSpPr>
          <p:spPr>
            <a:xfrm>
              <a:off x="588491" y="284085"/>
              <a:ext cx="569024" cy="559732"/>
            </a:xfrm>
            <a:prstGeom prst="rect">
              <a:avLst/>
            </a:prstGeom>
            <a:noFill/>
          </p:spPr>
          <p:txBody>
            <a:bodyPr lIns="91416" tIns="45708" rIns="91416" bIns="45708">
              <a:spAutoFit/>
            </a:bodyPr>
            <a:lstStyle/>
            <a:p>
              <a:pPr marR="0" defTabSz="914400">
                <a:buClrTx/>
                <a:buSzTx/>
                <a:buFontTx/>
                <a:defRPr/>
              </a:pPr>
              <a:r>
                <a:rPr kumimoji="0" lang="en-US" altLang="zh-CN" sz="10665" b="0" kern="1200" cap="none" spc="0" normalizeH="0" baseline="0" noProof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10665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2291" name="TextBox 48"/>
          <p:cNvSpPr txBox="1">
            <a:spLocks noChangeArrowheads="1"/>
          </p:cNvSpPr>
          <p:nvPr/>
        </p:nvSpPr>
        <p:spPr bwMode="auto">
          <a:xfrm>
            <a:off x="4468813" y="2684463"/>
            <a:ext cx="6934200" cy="828675"/>
          </a:xfrm>
          <a:prstGeom prst="rect">
            <a:avLst/>
          </a:prstGeom>
          <a:noFill/>
          <a:ln>
            <a:noFill/>
          </a:ln>
        </p:spPr>
        <p:txBody>
          <a:bodyPr lIns="91422" tIns="45709" rIns="91422" bIns="45709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智能物联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44" name="矩形 28"/>
          <p:cNvSpPr>
            <a:spLocks noChangeArrowheads="1"/>
          </p:cNvSpPr>
          <p:nvPr/>
        </p:nvSpPr>
        <p:spPr bwMode="auto">
          <a:xfrm>
            <a:off x="1588" y="6678613"/>
            <a:ext cx="12188825" cy="203200"/>
          </a:xfrm>
          <a:prstGeom prst="rect">
            <a:avLst/>
          </a:prstGeom>
          <a:solidFill>
            <a:srgbClr val="0067B4"/>
          </a:solidFill>
          <a:ln>
            <a:noFill/>
          </a:ln>
        </p:spPr>
        <p:txBody>
          <a:bodyPr lIns="121856" tIns="60928" rIns="121856" bIns="60928" anchor="ctr"/>
          <a:lstStyle/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9910" y="5561965"/>
            <a:ext cx="1109281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defRPr/>
            </a:pPr>
            <a:r>
              <a:rPr lang="zh-CN" alt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持证电焊工通过</a:t>
            </a:r>
            <a:r>
              <a:rPr 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人脸识别的方式，自动识别焊工人员，焊工点选基本属性（管片类型、埋深类型、管片尺寸），将焊工信息与钢筋笼信息绑定，打造</a:t>
            </a:r>
            <a:r>
              <a:rPr 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RFID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标签，为钢筋笼全生命周期管理确立唯一身份标识牌。</a:t>
            </a:r>
            <a:endParaRPr lang="zh-CN" altLang="en-US" sz="16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90589" y="1158875"/>
            <a:ext cx="360525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钢筋笼绑定焊工身份信息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1"/>
          <p:cNvSpPr>
            <a:spLocks noChangeArrowheads="1"/>
          </p:cNvSpPr>
          <p:nvPr/>
        </p:nvSpPr>
        <p:spPr bwMode="auto">
          <a:xfrm>
            <a:off x="1524120" y="304882"/>
            <a:ext cx="4849812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6" tIns="60928" rIns="121856" bIns="60928">
            <a:spAutoFit/>
          </a:bodyPr>
          <a:lstStyle>
            <a:lvl1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121793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8943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3515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8087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265930" indent="-608330" defTabSz="12179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一、钢筋绑扎</a:t>
            </a:r>
            <a:endParaRPr lang="zh-CN" altLang="en-US" sz="2400" dirty="0">
              <a:solidFill>
                <a:schemeClr val="accent1"/>
              </a:solidFill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7" name="图片 6" descr="19c0ff5551e8b965a6628f129d5d02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564005"/>
            <a:ext cx="2686685" cy="3728085"/>
          </a:xfrm>
          <a:prstGeom prst="rect">
            <a:avLst/>
          </a:prstGeom>
        </p:spPr>
      </p:pic>
      <p:pic>
        <p:nvPicPr>
          <p:cNvPr id="8" name="图片 7" descr="3e2805d780ba6606127ebe229dc70a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045" y="1569085"/>
            <a:ext cx="2832100" cy="3723005"/>
          </a:xfrm>
          <a:prstGeom prst="rect">
            <a:avLst/>
          </a:prstGeom>
        </p:spPr>
      </p:pic>
      <p:pic>
        <p:nvPicPr>
          <p:cNvPr id="9" name="图片 8" descr="钢筋工绑定芯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60" y="1568450"/>
            <a:ext cx="2670810" cy="37242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31595" y="5346065"/>
            <a:ext cx="20408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钢筋笼信息采集中心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29250" y="5333365"/>
            <a:ext cx="944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焊工身份绑定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25000" y="533336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芯片挂接</a:t>
            </a:r>
            <a:endParaRPr lang="zh-CN" altLang="en-US" sz="1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3943,&quot;width&quot;:10872}"/>
</p:tagLst>
</file>

<file path=ppt/tags/tag10.xml><?xml version="1.0" encoding="utf-8"?>
<p:tagLst xmlns:p="http://schemas.openxmlformats.org/presentationml/2006/main">
  <p:tag name="PA" val="v5.2.9"/>
  <p:tag name="RESOURCELIBID_ANIM" val="553752"/>
</p:tagLst>
</file>

<file path=ppt/tags/tag11.xml><?xml version="1.0" encoding="utf-8"?>
<p:tagLst xmlns:p="http://schemas.openxmlformats.org/presentationml/2006/main">
  <p:tag name="PA" val="v5.2.9"/>
  <p:tag name="RESOURCELIBID_ANIM" val="553752"/>
</p:tagLst>
</file>

<file path=ppt/tags/tag12.xml><?xml version="1.0" encoding="utf-8"?>
<p:tagLst xmlns:p="http://schemas.openxmlformats.org/presentationml/2006/main">
  <p:tag name="PA" val="v5.2.9"/>
  <p:tag name="RESOURCELIBID_ANIM" val="553752"/>
</p:tagLst>
</file>

<file path=ppt/tags/tag13.xml><?xml version="1.0" encoding="utf-8"?>
<p:tagLst xmlns:p="http://schemas.openxmlformats.org/presentationml/2006/main">
  <p:tag name="PA" val="v5.2.9"/>
  <p:tag name="RESOURCELIBID_ANIM" val="553752"/>
</p:tagLst>
</file>

<file path=ppt/tags/tag14.xml><?xml version="1.0" encoding="utf-8"?>
<p:tagLst xmlns:p="http://schemas.openxmlformats.org/presentationml/2006/main">
  <p:tag name="PA" val="v5.2.9"/>
  <p:tag name="RESOURCELIBID_ANIM" val="553752"/>
</p:tagLst>
</file>

<file path=ppt/tags/tag15.xml><?xml version="1.0" encoding="utf-8"?>
<p:tagLst xmlns:p="http://schemas.openxmlformats.org/presentationml/2006/main">
  <p:tag name="PA" val="v5.2.9"/>
  <p:tag name="RESOURCELIBID_ANIM" val="553752"/>
</p:tagLst>
</file>

<file path=ppt/tags/tag16.xml><?xml version="1.0" encoding="utf-8"?>
<p:tagLst xmlns:p="http://schemas.openxmlformats.org/presentationml/2006/main">
  <p:tag name="PA" val="v5.2.9"/>
  <p:tag name="RESOURCELIBID_ANIM" val="553752"/>
</p:tagLst>
</file>

<file path=ppt/tags/tag17.xml><?xml version="1.0" encoding="utf-8"?>
<p:tagLst xmlns:p="http://schemas.openxmlformats.org/presentationml/2006/main">
  <p:tag name="ISPRING_RESOURCE_PATHS_HASH_PRESENTER" val="324ac3b5ea199fa8f6658348ed7cca4f6be727"/>
  <p:tag name="COMMONDATA" val="eyJoZGlkIjoiY2M3ZTMyOTM0ZThjNDU4MjdhMDY0ODFkZjZhY2YxNGMifQ=="/>
</p:tagLst>
</file>

<file path=ppt/tags/tag2.xml><?xml version="1.0" encoding="utf-8"?>
<p:tagLst xmlns:p="http://schemas.openxmlformats.org/presentationml/2006/main">
  <p:tag name="KSO_WM_UNIT_PLACING_PICTURE_USER_VIEWPORT" val="{&quot;height&quot;:4329,&quot;width&quot;:10854}"/>
</p:tagLst>
</file>

<file path=ppt/tags/tag3.xml><?xml version="1.0" encoding="utf-8"?>
<p:tagLst xmlns:p="http://schemas.openxmlformats.org/presentationml/2006/main">
  <p:tag name="KSO_WM_UNIT_PLACING_PICTURE_USER_VIEWPORT" val="{&quot;height&quot;:4512,&quot;width&quot;:8021}"/>
</p:tagLst>
</file>

<file path=ppt/tags/tag4.xml><?xml version="1.0" encoding="utf-8"?>
<p:tagLst xmlns:p="http://schemas.openxmlformats.org/presentationml/2006/main">
  <p:tag name="KSO_WM_UNIT_PLACING_PICTURE_USER_VIEWPORT" val="{&quot;height&quot;:9396,&quot;width&quot;:20028}"/>
</p:tagLst>
</file>

<file path=ppt/tags/tag5.xml><?xml version="1.0" encoding="utf-8"?>
<p:tagLst xmlns:p="http://schemas.openxmlformats.org/presentationml/2006/main">
  <p:tag name="PA" val="v5.2.9"/>
  <p:tag name="RESOURCELIBID_ANIM" val="553752"/>
</p:tagLst>
</file>

<file path=ppt/tags/tag6.xml><?xml version="1.0" encoding="utf-8"?>
<p:tagLst xmlns:p="http://schemas.openxmlformats.org/presentationml/2006/main">
  <p:tag name="PA" val="v5.2.9"/>
  <p:tag name="RESOURCELIBID_ANIM" val="553752"/>
</p:tagLst>
</file>

<file path=ppt/tags/tag7.xml><?xml version="1.0" encoding="utf-8"?>
<p:tagLst xmlns:p="http://schemas.openxmlformats.org/presentationml/2006/main">
  <p:tag name="PA" val="v5.2.9"/>
  <p:tag name="RESOURCELIBID_ANIM" val="553752"/>
</p:tagLst>
</file>

<file path=ppt/tags/tag8.xml><?xml version="1.0" encoding="utf-8"?>
<p:tagLst xmlns:p="http://schemas.openxmlformats.org/presentationml/2006/main">
  <p:tag name="PA" val="v5.2.9"/>
  <p:tag name="RESOURCELIBID_ANIM" val="553752"/>
</p:tagLst>
</file>

<file path=ppt/tags/tag9.xml><?xml version="1.0" encoding="utf-8"?>
<p:tagLst xmlns:p="http://schemas.openxmlformats.org/presentationml/2006/main">
  <p:tag name="PA" val="v5.2.9"/>
  <p:tag name="RESOURCELIBID_ANIM" val="55375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主管人员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g13yueru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2997</Words>
  <Application>WPS 演示</Application>
  <PresentationFormat>宽屏</PresentationFormat>
  <Paragraphs>387</Paragraphs>
  <Slides>26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Arial</vt:lpstr>
      <vt:lpstr>宋体</vt:lpstr>
      <vt:lpstr>Wingdings</vt:lpstr>
      <vt:lpstr>黑体</vt:lpstr>
      <vt:lpstr>微软雅黑</vt:lpstr>
      <vt:lpstr>Palatino Linotype</vt:lpstr>
      <vt:lpstr>Courier New</vt:lpstr>
      <vt:lpstr>Calibri</vt:lpstr>
      <vt:lpstr>Calibri</vt:lpstr>
      <vt:lpstr>思源黑体 CN</vt:lpstr>
      <vt:lpstr>思源黑体</vt:lpstr>
      <vt:lpstr>Times New Roman</vt:lpstr>
      <vt:lpstr>Arial Unicode MS</vt:lpstr>
      <vt:lpstr>Wingdings</vt:lpstr>
      <vt:lpstr>主管人员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deep breathing</cp:lastModifiedBy>
  <cp:revision>3024</cp:revision>
  <dcterms:created xsi:type="dcterms:W3CDTF">2004-08-26T06:30:00Z</dcterms:created>
  <dcterms:modified xsi:type="dcterms:W3CDTF">2022-08-06T03:03:42Z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0F5C8A25023A4E50AD15FA1DF5033655</vt:lpwstr>
  </property>
</Properties>
</file>